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67565-EB54-4942-A9CE-7250A24214E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4CCC2-83DF-4094-922E-06349C2BAE9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86AF41-C57F-4D2D-A757-AFC8BE5836FA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a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0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8F979-CB95-419C-94D2-ADA563B37BE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A08C9-C554-4CC5-B2FA-8A46C682F3EA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0BF45-2038-4F33-A103-9ABE7BF6C546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8AD1C-61AB-4412-AFC1-5F5720F89CE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B3E44-515E-40FA-A7D5-8319D3B220AA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8B721-7905-4507-9915-FA2E6846273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B8787-3261-4474-8A32-3000500FA9B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BBCB0-DA43-404D-82EB-F380EAE8CF6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CFCE2-B7AC-4C42-AF93-4533A969487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ca-ES" sz="4400">
              <a:latin typeface="Calibri" pitchFamily="34" charset="0"/>
            </a:endParaRPr>
          </a:p>
        </p:txBody>
      </p:sp>
      <p:sp>
        <p:nvSpPr>
          <p:cNvPr id="166915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ca-ES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6B74-6A22-48EA-8F9E-BBB95C7484D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B169-730D-437A-819E-8F187541D98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636588"/>
            <a:ext cx="800258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17525" y="879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a-ES">
              <a:latin typeface="Calibri" pitchFamily="34" charset="0"/>
            </a:endParaRPr>
          </a:p>
        </p:txBody>
      </p:sp>
      <p:pic>
        <p:nvPicPr>
          <p:cNvPr id="29699" name="Picture 3" descr="E:\05040999.003.A.TIF"/>
          <p:cNvPicPr>
            <a:picLocks noChangeAspect="1" noChangeArrowheads="1"/>
          </p:cNvPicPr>
          <p:nvPr/>
        </p:nvPicPr>
        <p:blipFill>
          <a:blip r:embed="rId3" cstate="print"/>
          <a:srcRect l="24615"/>
          <a:stretch>
            <a:fillRect/>
          </a:stretch>
        </p:blipFill>
        <p:spPr bwMode="auto">
          <a:xfrm>
            <a:off x="1143000" y="13716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927725" y="120650"/>
            <a:ext cx="16573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LSI </a:t>
            </a:r>
            <a:r>
              <a:rPr lang="es-ES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c-MYC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LSI IgH</a:t>
            </a:r>
          </a:p>
          <a:p>
            <a:endParaRPr lang="es-E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89525" y="3195638"/>
            <a:ext cx="192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accent1"/>
                </a:solidFill>
              </a:rPr>
              <a:t>IgH</a:t>
            </a:r>
            <a:r>
              <a:rPr lang="es-ES" sz="2800">
                <a:solidFill>
                  <a:srgbClr val="FFFF00"/>
                </a:solidFill>
              </a:rPr>
              <a:t>/</a:t>
            </a:r>
            <a:r>
              <a:rPr lang="es-ES" sz="2800">
                <a:solidFill>
                  <a:srgbClr val="FF3300"/>
                </a:solidFill>
              </a:rPr>
              <a:t>c-MYC</a:t>
            </a:r>
            <a:endParaRPr lang="es-ES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191000" y="3505200"/>
            <a:ext cx="8382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4419600" y="3657600"/>
            <a:ext cx="6858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is documentos\Mis imágenes\burkkit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92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051720" y="188640"/>
            <a:ext cx="485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Linfoma</a:t>
            </a:r>
            <a:r>
              <a:rPr lang="en-US" sz="2800" b="1" dirty="0" smtClean="0">
                <a:solidFill>
                  <a:srgbClr val="0000FF"/>
                </a:solidFill>
              </a:rPr>
              <a:t> de </a:t>
            </a:r>
            <a:r>
              <a:rPr lang="en-US" sz="2800" b="1" dirty="0" err="1" smtClean="0">
                <a:solidFill>
                  <a:srgbClr val="0000FF"/>
                </a:solidFill>
              </a:rPr>
              <a:t>Burkitt</a:t>
            </a:r>
            <a:r>
              <a:rPr lang="en-US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</a:rPr>
              <a:t>Biopsia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is documentos\Mis imágenes\burkki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3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9550"/>
            <a:ext cx="2987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06575"/>
            <a:ext cx="30591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554163"/>
            <a:ext cx="25923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221163"/>
            <a:ext cx="288131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149725"/>
            <a:ext cx="32766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24300" y="115888"/>
            <a:ext cx="4067175" cy="115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sz="4000" b="1" smtClean="0">
                <a:solidFill>
                  <a:srgbClr val="0000FF"/>
                </a:solidFill>
              </a:rPr>
              <a:t>Inmunofenotipo</a:t>
            </a: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5724128" y="1628800"/>
            <a:ext cx="3240360" cy="2492990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es-ES_tradnl" sz="2400" b="1">
                <a:solidFill>
                  <a:srgbClr val="0000FF"/>
                </a:solidFill>
                <a:latin typeface="Calibri" pitchFamily="34" charset="0"/>
              </a:rPr>
              <a:t>Positivo     	Negativo</a:t>
            </a:r>
          </a:p>
          <a:p>
            <a:pPr marL="342900" indent="-342900">
              <a:buFont typeface="Arial" charset="0"/>
              <a:buNone/>
            </a:pPr>
            <a:endParaRPr lang="es-ES_tradnl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r>
              <a:rPr 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CD20, CD79a	     TdT</a:t>
            </a:r>
          </a:p>
          <a:p>
            <a:pPr marL="342900" indent="-342900"/>
            <a:r>
              <a:rPr 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CD10, Bcl-6	     CD34</a:t>
            </a:r>
          </a:p>
          <a:p>
            <a:pPr marL="342900" indent="-342900"/>
            <a:r>
              <a:rPr 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Ki67		     Cit μ        </a:t>
            </a:r>
          </a:p>
          <a:p>
            <a:pPr marL="342900" indent="-342900"/>
            <a:r>
              <a:rPr 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sIgM  </a:t>
            </a:r>
            <a:endParaRPr lang="cs-CZ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charset="0"/>
              <a:buNone/>
            </a:pPr>
            <a:endParaRPr lang="cs-CZ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 idx="4294967295"/>
          </p:nvPr>
        </p:nvSpPr>
        <p:spPr bwMode="auto">
          <a:xfrm>
            <a:off x="468313" y="0"/>
            <a:ext cx="8218487" cy="1371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b="1" smtClean="0">
                <a:solidFill>
                  <a:srgbClr val="0000FF"/>
                </a:solidFill>
              </a:rPr>
              <a:t>Inmunohistoquímica</a:t>
            </a:r>
          </a:p>
        </p:txBody>
      </p:sp>
      <p:pic>
        <p:nvPicPr>
          <p:cNvPr id="24579" name="Picture 9" descr="CD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4249738" cy="2590800"/>
          </a:xfrm>
          <a:prstGeom prst="rect">
            <a:avLst/>
          </a:prstGeom>
          <a:noFill/>
        </p:spPr>
      </p:pic>
      <p:pic>
        <p:nvPicPr>
          <p:cNvPr id="24580" name="Picture 10" descr="BCL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41438"/>
            <a:ext cx="4249737" cy="2568575"/>
          </a:xfrm>
          <a:prstGeom prst="rect">
            <a:avLst/>
          </a:prstGeom>
          <a:noFill/>
        </p:spPr>
      </p:pic>
      <p:pic>
        <p:nvPicPr>
          <p:cNvPr id="24581" name="Picture 11" descr="KI6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4249738" cy="2562225"/>
          </a:xfrm>
          <a:prstGeom prst="rect">
            <a:avLst/>
          </a:prstGeom>
          <a:noFill/>
        </p:spPr>
      </p:pic>
      <p:pic>
        <p:nvPicPr>
          <p:cNvPr id="24582" name="Picture 12" descr="BCL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05263"/>
            <a:ext cx="4249737" cy="2513012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492500" y="3429000"/>
            <a:ext cx="93503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CD20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708400" y="6092825"/>
            <a:ext cx="766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s-ES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Ki67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8027988" y="3500438"/>
            <a:ext cx="8651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s-ES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BCL6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8027988" y="6092825"/>
            <a:ext cx="8651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s-ES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BCL2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b="1" smtClean="0">
                <a:solidFill>
                  <a:srgbClr val="0000FF"/>
                </a:solidFill>
                <a:latin typeface="Arial" charset="0"/>
              </a:rPr>
              <a:t>Genética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642350" cy="4114800"/>
          </a:xfrm>
        </p:spPr>
        <p:txBody>
          <a:bodyPr/>
          <a:lstStyle/>
          <a:p>
            <a:pPr eaLnBrk="1" hangingPunct="1"/>
            <a:r>
              <a:rPr lang="es-ES" smtClean="0">
                <a:latin typeface="Arial" charset="0"/>
              </a:rPr>
              <a:t>t(8;14) (q24;q32)    </a:t>
            </a:r>
            <a:r>
              <a:rPr lang="es-ES" i="1" smtClean="0">
                <a:latin typeface="Arial" charset="0"/>
              </a:rPr>
              <a:t>C-MYC-</a:t>
            </a:r>
            <a:r>
              <a:rPr lang="es-ES" smtClean="0">
                <a:latin typeface="Arial" charset="0"/>
              </a:rPr>
              <a:t>IgH (80% casos)</a:t>
            </a:r>
          </a:p>
          <a:p>
            <a:pPr eaLnBrk="1" hangingPunct="1"/>
            <a:r>
              <a:rPr lang="es-ES" smtClean="0">
                <a:latin typeface="Arial" charset="0"/>
              </a:rPr>
              <a:t>t(2;8) (p12;q24)      </a:t>
            </a:r>
            <a:r>
              <a:rPr lang="es-ES" i="1" smtClean="0">
                <a:latin typeface="Arial" charset="0"/>
              </a:rPr>
              <a:t>C-MYC-kappa</a:t>
            </a:r>
          </a:p>
          <a:p>
            <a:pPr eaLnBrk="1" hangingPunct="1"/>
            <a:r>
              <a:rPr lang="es-ES" smtClean="0">
                <a:latin typeface="Arial" charset="0"/>
              </a:rPr>
              <a:t>t(8;22) (q24;q11)    </a:t>
            </a:r>
            <a:r>
              <a:rPr lang="es-ES" i="1" smtClean="0">
                <a:latin typeface="Arial" charset="0"/>
              </a:rPr>
              <a:t>C-MYC-lambda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708400" y="2276475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3635375" y="2852738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635375" y="3429000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21186\Mis documentos\Mis imágenes\2BurkittGR.gif"/>
          <p:cNvPicPr>
            <a:picLocks noChangeAspect="1" noChangeArrowheads="1"/>
          </p:cNvPicPr>
          <p:nvPr/>
        </p:nvPicPr>
        <p:blipFill>
          <a:blip r:embed="rId3" cstate="print"/>
          <a:srcRect r="67084"/>
          <a:stretch>
            <a:fillRect/>
          </a:stretch>
        </p:blipFill>
        <p:spPr bwMode="auto">
          <a:xfrm>
            <a:off x="2438400" y="533400"/>
            <a:ext cx="411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 flipH="1" flipV="1">
            <a:off x="5181600" y="42672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3657600" y="4114800"/>
            <a:ext cx="304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505200" y="5715000"/>
            <a:ext cx="304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 flipV="1">
            <a:off x="5029200" y="5486400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810000" y="8382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5257800" y="1905000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a-ES">
              <a:latin typeface="Calibri" pitchFamily="34" charset="0"/>
            </a:endParaRPr>
          </a:p>
        </p:txBody>
      </p:sp>
      <p:pic>
        <p:nvPicPr>
          <p:cNvPr id="26627" name="Picture 3" descr="C:\Documents and Settings\21186\Mis documentos\Mis imágenes\Burkittidiograma.gif"/>
          <p:cNvPicPr>
            <a:picLocks noChangeAspect="1" noChangeArrowheads="1"/>
          </p:cNvPicPr>
          <p:nvPr/>
        </p:nvPicPr>
        <p:blipFill>
          <a:blip r:embed="rId3" cstate="print"/>
          <a:srcRect b="37070"/>
          <a:stretch>
            <a:fillRect/>
          </a:stretch>
        </p:blipFill>
        <p:spPr bwMode="auto">
          <a:xfrm>
            <a:off x="838200" y="1295400"/>
            <a:ext cx="7162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smtClean="0">
                <a:solidFill>
                  <a:srgbClr val="0000FF"/>
                </a:solidFill>
              </a:rPr>
              <a:t>Citogenética convencional y FISH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186238" cy="4343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sz="2400" b="1" dirty="0" smtClean="0">
                <a:solidFill>
                  <a:srgbClr val="0000FF"/>
                </a:solidFill>
              </a:rPr>
              <a:t>t(8;14) [t(2;8), t(8;22)]</a:t>
            </a:r>
          </a:p>
          <a:p>
            <a:pPr eaLnBrk="1" hangingPunct="1"/>
            <a:endParaRPr lang="es-ES_tradnl" sz="2400" dirty="0" smtClean="0">
              <a:solidFill>
                <a:srgbClr val="99CCFF"/>
              </a:solidFill>
            </a:endParaRPr>
          </a:p>
          <a:p>
            <a:pPr eaLnBrk="1" hangingPunct="1"/>
            <a:endParaRPr lang="es-ES_tradnl" dirty="0" smtClean="0"/>
          </a:p>
          <a:p>
            <a:pPr eaLnBrk="1" hangingPunct="1"/>
            <a:endParaRPr lang="es-ES_tradnl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4267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b="1" i="1" smtClean="0">
                <a:solidFill>
                  <a:srgbClr val="0000FF"/>
                </a:solidFill>
              </a:rPr>
              <a:t>C-MYC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 l="15741" t="16069" r="32480" b="22878"/>
          <a:stretch>
            <a:fillRect/>
          </a:stretch>
        </p:blipFill>
        <p:spPr bwMode="auto">
          <a:xfrm>
            <a:off x="4800600" y="2479675"/>
            <a:ext cx="43434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 l="491" t="7022" r="21976" b="13348"/>
          <a:stretch>
            <a:fillRect/>
          </a:stretch>
        </p:blipFill>
        <p:spPr bwMode="auto">
          <a:xfrm>
            <a:off x="0" y="2492375"/>
            <a:ext cx="45005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1763713" y="4221163"/>
            <a:ext cx="144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1116013" y="4941888"/>
            <a:ext cx="144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Presentación en pantalla (4:3)</PresentationFormat>
  <Paragraphs>34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Inmunofenotipo</vt:lpstr>
      <vt:lpstr>Inmunohistoquímica</vt:lpstr>
      <vt:lpstr>Genética</vt:lpstr>
      <vt:lpstr>Diapositiva 7</vt:lpstr>
      <vt:lpstr>Diapositiva 8</vt:lpstr>
      <vt:lpstr>Citogenética convencional y FISH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Josep Maria</dc:creator>
  <cp:lastModifiedBy>Josep Maria</cp:lastModifiedBy>
  <cp:revision>1</cp:revision>
  <dcterms:created xsi:type="dcterms:W3CDTF">2011-06-30T05:25:56Z</dcterms:created>
  <dcterms:modified xsi:type="dcterms:W3CDTF">2011-06-30T05:26:33Z</dcterms:modified>
</cp:coreProperties>
</file>