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9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2C42EE-8834-4534-B676-8453F64F5031}" type="datetimeFigureOut">
              <a:rPr lang="en-US" smtClean="0"/>
              <a:t>6/30/2011</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785E6-3BC5-4E9F-9AD9-27F23E0DBE26}"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9421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46BDB6-90B2-474A-8C15-3CBFCA555CB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957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18ED97-CC56-4557-A394-D82AD0DB9C71}"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059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43B6C5-16E4-4EE7-AA87-FEC2082D109F}"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9E342E6-FB39-4126-8992-1A5AD215D063}" type="slidenum">
              <a:rPr lang="es-ES" sz="1200">
                <a:latin typeface="Calibri" pitchFamily="34" charset="0"/>
              </a:rPr>
              <a:pPr algn="r"/>
              <a:t>12</a:t>
            </a:fld>
            <a:endParaRPr lang="es-ES" sz="1200">
              <a:latin typeface="Calibri" pitchFamily="34" charset="0"/>
            </a:endParaRPr>
          </a:p>
        </p:txBody>
      </p:sp>
      <p:sp>
        <p:nvSpPr>
          <p:cNvPr id="111619"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111620"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B21BFFF1-845C-454F-88B6-EB4AFE2A7170}" type="slidenum">
              <a:rPr lang="en-US" smtClean="0">
                <a:latin typeface="Arial" pitchFamily="34" charset="0"/>
              </a:rPr>
              <a:pPr>
                <a:defRPr/>
              </a:pPr>
              <a:t>13</a:t>
            </a:fld>
            <a:endParaRPr lang="en-US" smtClean="0">
              <a:latin typeface="Arial" pitchFamily="34" charset="0"/>
            </a:endParaRPr>
          </a:p>
        </p:txBody>
      </p:sp>
      <p:sp>
        <p:nvSpPr>
          <p:cNvPr id="1126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4" name="Rectangle 3"/>
          <p:cNvSpPr>
            <a:spLocks noGrp="1" noChangeArrowheads="1"/>
          </p:cNvSpPr>
          <p:nvPr>
            <p:ph type="body" idx="1"/>
          </p:nvPr>
        </p:nvSpPr>
        <p:spPr bwMode="auto">
          <a:xfrm>
            <a:off x="914400" y="4343400"/>
            <a:ext cx="5029200" cy="4117975"/>
          </a:xfrm>
          <a:noFill/>
        </p:spPr>
        <p:txBody>
          <a:bodyPr wrap="square" numCol="1" anchor="t" anchorCtr="0" compatLnSpc="1">
            <a:prstTxWarp prst="textNoShape">
              <a:avLst/>
            </a:prstTxWarp>
          </a:bodyPr>
          <a:lstStyle/>
          <a:p>
            <a:r>
              <a:rPr lang="en-US" i="1" smtClean="0">
                <a:latin typeface="Arial" pitchFamily="34" charset="0"/>
              </a:rPr>
              <a:t>ALL, acute lymphocytic leukemia; CR, complete remission.</a:t>
            </a:r>
            <a:endParaRPr lang="en-US" smtClean="0">
              <a:latin typeface="Arial" pitchFamily="34" charset="0"/>
            </a:endParaRPr>
          </a:p>
          <a:p>
            <a:r>
              <a:rPr lang="en-US" i="1" smtClean="0">
                <a:latin typeface="Arial" pitchFamily="34" charset="0"/>
              </a:rPr>
              <a:t> </a:t>
            </a:r>
            <a:endParaRPr lang="en-US" smtClean="0">
              <a:latin typeface="Arial" pitchFamily="34" charset="0"/>
            </a:endParaRPr>
          </a:p>
          <a:p>
            <a:r>
              <a:rPr lang="en-US" smtClean="0">
                <a:latin typeface="Arial" pitchFamily="34" charset="0"/>
              </a:rPr>
              <a:t>For ALL, the same pattern occurs, such that unrelated donor transplantations have slightly worse survival for each stage of disease examined.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7E5DDC16-FB61-4386-9529-76CBEA154194}" type="slidenum">
              <a:rPr lang="en-US" smtClean="0">
                <a:latin typeface="Arial" pitchFamily="34" charset="0"/>
              </a:rPr>
              <a:pPr>
                <a:defRPr/>
              </a:pPr>
              <a:t>14</a:t>
            </a:fld>
            <a:endParaRPr lang="en-US" smtClean="0">
              <a:latin typeface="Arial" pitchFamily="34" charset="0"/>
            </a:endParaRPr>
          </a:p>
        </p:txBody>
      </p:sp>
      <p:sp>
        <p:nvSpPr>
          <p:cNvPr id="1136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3668"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b="1" smtClean="0">
                <a:latin typeface="Arial" pitchFamily="34" charset="0"/>
              </a:rPr>
              <a:t>Slide/Clip 16</a:t>
            </a:r>
          </a:p>
          <a:p>
            <a:r>
              <a:rPr lang="en-US" i="1" smtClean="0">
                <a:latin typeface="Arial" pitchFamily="34" charset="0"/>
              </a:rPr>
              <a:t>ALL, acute lymphocytic leukemia; HLA, human leukocyte antigen.</a:t>
            </a:r>
            <a:endParaRPr lang="en-US" smtClean="0">
              <a:latin typeface="Arial" pitchFamily="34" charset="0"/>
            </a:endParaRPr>
          </a:p>
          <a:p>
            <a:r>
              <a:rPr lang="en-US" i="1" smtClean="0">
                <a:latin typeface="Arial" pitchFamily="34" charset="0"/>
              </a:rPr>
              <a:t> </a:t>
            </a:r>
            <a:endParaRPr lang="en-US" smtClean="0">
              <a:latin typeface="Arial" pitchFamily="34" charset="0"/>
            </a:endParaRPr>
          </a:p>
          <a:p>
            <a:r>
              <a:rPr lang="en-US" smtClean="0">
                <a:latin typeface="Arial" pitchFamily="34" charset="0"/>
              </a:rPr>
              <a:t>The same concept applies to ALL; unrelated and matched sibling transplantations no longer show any apparent difference in leukemia-free survival vs HLA-identical sibling transplantations (relative risk = 1.05; nonsignificant </a:t>
            </a:r>
            <a:r>
              <a:rPr lang="en-US" i="1" smtClean="0">
                <a:latin typeface="Arial" pitchFamily="34" charset="0"/>
              </a:rPr>
              <a:t>P</a:t>
            </a:r>
            <a:r>
              <a:rPr lang="en-US" smtClean="0">
                <a:latin typeface="Arial" pitchFamily="34" charset="0"/>
              </a:rPr>
              <a:t> value).</a:t>
            </a:r>
          </a:p>
          <a:p>
            <a:pPr eaLnBrk="1" hangingPunct="1"/>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469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56FA6A-35B2-46D6-B405-1A0F85B6DBB1}"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bwMode="auto">
          <a:xfrm>
            <a:off x="1339850" y="914400"/>
            <a:ext cx="4179888" cy="3135313"/>
          </a:xfrm>
          <a:solidFill>
            <a:srgbClr val="FFFFFF"/>
          </a:solidFill>
          <a:ln>
            <a:solidFill>
              <a:srgbClr val="000000"/>
            </a:solidFill>
            <a:miter lim="800000"/>
            <a:headEnd/>
            <a:tailEnd/>
          </a:ln>
        </p:spPr>
      </p:sp>
      <p:sp>
        <p:nvSpPr>
          <p:cNvPr id="115715" name="Rectangle 3"/>
          <p:cNvSpPr>
            <a:spLocks noGrp="1" noChangeArrowheads="1"/>
          </p:cNvSpPr>
          <p:nvPr>
            <p:ph type="body" idx="1"/>
          </p:nvPr>
        </p:nvSpPr>
        <p:spPr bwMode="auto">
          <a:xfrm>
            <a:off x="1046163" y="4352925"/>
            <a:ext cx="4770437" cy="3476625"/>
          </a:xfrm>
          <a:noFill/>
        </p:spPr>
        <p:txBody>
          <a:bodyPr wrap="none" numCol="1" anchor="ctr" anchorCtr="0" compatLnSpc="1">
            <a:prstTxWarp prst="textNoShape">
              <a:avLst/>
            </a:prstTxWarp>
          </a:bodyPr>
          <a:lstStyle/>
          <a:p>
            <a:pPr eaLnBrk="1" hangingPunct="1">
              <a:spcBef>
                <a:spcPct val="0"/>
              </a:spcBef>
            </a:pPr>
            <a:endParaRPr lang="ca-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67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8BE7E6-91A6-42B0-85E8-1CAE74962456}" type="slidenum">
              <a:rPr lang="en-US" smtClean="0">
                <a:latin typeface="Arial" pitchFamily="34" charset="0"/>
              </a:rPr>
              <a:pPr fontAlgn="base">
                <a:spcBef>
                  <a:spcPct val="0"/>
                </a:spcBef>
                <a:spcAft>
                  <a:spcPct val="0"/>
                </a:spcAft>
                <a:defRPr/>
              </a:pPr>
              <a:t>17</a:t>
            </a:fld>
            <a:endParaRPr lang="en-US"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776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A7B39B-6055-477D-90D2-C2F801D64EC7}" type="slidenum">
              <a:rPr lang="en-US" smtClean="0">
                <a:latin typeface="Arial" pitchFamily="34" charset="0"/>
              </a:rPr>
              <a:pPr fontAlgn="base">
                <a:spcBef>
                  <a:spcPct val="0"/>
                </a:spcBef>
                <a:spcAft>
                  <a:spcPct val="0"/>
                </a:spcAft>
                <a:defRPr/>
              </a:pPr>
              <a:t>18</a:t>
            </a:fld>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1878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6F7D36-3055-405C-BF0F-39A2E39576E2}"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DC7BCAE0-2015-4F5D-8A59-43852BF21CF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6B14D8-219C-4275-9499-3A7A0F5C7A8F}" type="slidenum">
              <a:rPr lang="en-GB" smtClean="0"/>
              <a:pPr fontAlgn="base">
                <a:spcBef>
                  <a:spcPct val="0"/>
                </a:spcBef>
                <a:spcAft>
                  <a:spcPct val="0"/>
                </a:spcAft>
                <a:defRPr/>
              </a:pPr>
              <a:t>20</a:t>
            </a:fld>
            <a:endParaRPr lang="en-GB" smtClean="0"/>
          </a:p>
        </p:txBody>
      </p:sp>
      <p:sp>
        <p:nvSpPr>
          <p:cNvPr id="1208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120836" name="Rectangle 3"/>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185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2FA580-E87E-401D-8D4E-70FFFC11CBFA}" type="slidenum">
              <a:rPr lang="en-GB" smtClean="0"/>
              <a:pPr fontAlgn="base">
                <a:spcBef>
                  <a:spcPct val="0"/>
                </a:spcBef>
                <a:spcAft>
                  <a:spcPct val="0"/>
                </a:spcAft>
                <a:defRPr/>
              </a:pPr>
              <a:t>21</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288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57DD27-B386-4AC3-86F4-624E7FB4721E}" type="slidenum">
              <a:rPr lang="en-US" smtClean="0">
                <a:latin typeface="Arial" pitchFamily="34" charset="0"/>
              </a:rPr>
              <a:pPr fontAlgn="base">
                <a:spcBef>
                  <a:spcPct val="0"/>
                </a:spcBef>
                <a:spcAft>
                  <a:spcPct val="0"/>
                </a:spcAft>
                <a:defRPr/>
              </a:pPr>
              <a:t>22</a:t>
            </a:fld>
            <a:endParaRPr lang="en-US"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23907"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BBBC1D-10D1-44E5-BFF7-49DE73B9B507}" type="slidenum">
              <a:rPr lang="en-US" smtClean="0"/>
              <a:pPr fontAlgn="base">
                <a:spcBef>
                  <a:spcPct val="0"/>
                </a:spcBef>
                <a:spcAft>
                  <a:spcPct val="0"/>
                </a:spcAft>
                <a:defRPr/>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035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DC7BCAE0-2015-4F5D-8A59-43852BF21CF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0051"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3A1C9A-8370-40CB-B978-74EAEB6F1A37}"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107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F3E50C-EED6-496D-98C0-F52086DA8FFA}" type="slidenum">
              <a:rPr lang="en-US" smtClean="0">
                <a:latin typeface="Arial" pitchFamily="34" charset="0"/>
              </a:rPr>
              <a:pPr fontAlgn="base">
                <a:spcBef>
                  <a:spcPct val="0"/>
                </a:spcBef>
                <a:spcAft>
                  <a:spcPct val="0"/>
                </a:spcAft>
                <a:defRPr/>
              </a:pPr>
              <a:t>26</a:t>
            </a:fld>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209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37D4A1-8C3F-4682-A6A3-86AFF8E294E6}" type="slidenum">
              <a:rPr lang="en-US" smtClean="0">
                <a:latin typeface="Arial" pitchFamily="34" charset="0"/>
              </a:rPr>
              <a:pPr fontAlgn="base">
                <a:spcBef>
                  <a:spcPct val="0"/>
                </a:spcBef>
                <a:spcAft>
                  <a:spcPct val="0"/>
                </a:spcAft>
                <a:defRPr/>
              </a:pPr>
              <a:t>27</a:t>
            </a:fld>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Marcador de imagen de diapositiva"/>
          <p:cNvSpPr>
            <a:spLocks noGrp="1" noRot="1" noChangeAspect="1" noTextEdit="1"/>
          </p:cNvSpPr>
          <p:nvPr>
            <p:ph type="sldImg"/>
          </p:nvPr>
        </p:nvSpPr>
        <p:spPr>
          <a:ln/>
        </p:spPr>
      </p:sp>
      <p:sp>
        <p:nvSpPr>
          <p:cNvPr id="109571" name="2 Marcador de notas"/>
          <p:cNvSpPr>
            <a:spLocks noGrp="1"/>
          </p:cNvSpPr>
          <p:nvPr>
            <p:ph type="body" idx="1"/>
          </p:nvPr>
        </p:nvSpPr>
        <p:spPr>
          <a:noFill/>
          <a:ln/>
        </p:spPr>
        <p:txBody>
          <a:bodyPr/>
          <a:lstStyle/>
          <a:p>
            <a:endParaRPr lang="en-US" smtClean="0">
              <a:latin typeface="Arial" pitchFamily="34" charset="0"/>
            </a:endParaRPr>
          </a:p>
        </p:txBody>
      </p:sp>
      <p:sp>
        <p:nvSpPr>
          <p:cNvPr id="109572" name="3 Marcador de número de diapositiva"/>
          <p:cNvSpPr>
            <a:spLocks noGrp="1"/>
          </p:cNvSpPr>
          <p:nvPr>
            <p:ph type="sldNum" sz="quarter" idx="5"/>
          </p:nvPr>
        </p:nvSpPr>
        <p:spPr>
          <a:noFill/>
        </p:spPr>
        <p:txBody>
          <a:bodyPr/>
          <a:lstStyle/>
          <a:p>
            <a:fld id="{39FB3436-79F3-42A1-A8BB-FFB25855EE48}" type="slidenum">
              <a:rPr lang="en-US" smtClean="0">
                <a:latin typeface="Arial" pitchFamily="34" charset="0"/>
              </a:rPr>
              <a:pPr/>
              <a:t>28</a:t>
            </a:fld>
            <a:endParaRPr lang="en-US"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44C67288-C85C-4D50-A2FA-4A75A1D927B8}" type="slidenum">
              <a:rPr lang="es-ES_tradnl" smtClean="0">
                <a:latin typeface="Arial" pitchFamily="34" charset="0"/>
              </a:rPr>
              <a:pPr/>
              <a:t>29</a:t>
            </a:fld>
            <a:endParaRPr lang="es-ES_tradnl" smtClean="0">
              <a:latin typeface="Arial" pitchFamily="34" charset="0"/>
            </a:endParaRPr>
          </a:p>
        </p:txBody>
      </p:sp>
      <p:sp>
        <p:nvSpPr>
          <p:cNvPr id="113667" name="Rectangle 2"/>
          <p:cNvSpPr>
            <a:spLocks noGrp="1" noRot="1" noChangeAspect="1" noChangeArrowheads="1" noTextEdit="1"/>
          </p:cNvSpPr>
          <p:nvPr>
            <p:ph type="sldImg"/>
          </p:nvPr>
        </p:nvSpPr>
        <p:spPr>
          <a:xfrm>
            <a:off x="1104900" y="650875"/>
            <a:ext cx="4641850" cy="3481388"/>
          </a:xfrm>
          <a:ln/>
        </p:spPr>
      </p:sp>
      <p:sp>
        <p:nvSpPr>
          <p:cNvPr id="113668" name="Rectangle 3"/>
          <p:cNvSpPr>
            <a:spLocks noGrp="1" noChangeArrowheads="1"/>
          </p:cNvSpPr>
          <p:nvPr>
            <p:ph type="body" idx="1"/>
          </p:nvPr>
        </p:nvSpPr>
        <p:spPr>
          <a:xfrm>
            <a:off x="754063" y="4262438"/>
            <a:ext cx="5351462" cy="4038600"/>
          </a:xfrm>
          <a:noFill/>
          <a:ln/>
        </p:spPr>
        <p:txBody>
          <a:bodyPr/>
          <a:lstStyle/>
          <a:p>
            <a:pPr eaLnBrk="1" hangingPunct="1"/>
            <a:r>
              <a:rPr lang="en-US" smtClean="0">
                <a:latin typeface="Arial" pitchFamily="34" charset="0"/>
              </a:rPr>
              <a:t>El gen </a:t>
            </a:r>
            <a:r>
              <a:rPr lang="en-US" i="1" smtClean="0">
                <a:latin typeface="Arial" pitchFamily="34" charset="0"/>
              </a:rPr>
              <a:t>abl</a:t>
            </a:r>
            <a:r>
              <a:rPr lang="es-ES" smtClean="0">
                <a:latin typeface="Arial" pitchFamily="34" charset="0"/>
              </a:rPr>
              <a:t>, que se extiende desde el exon 2 hasta el exon 11 en el cromosoma 9, codifica para la tirosinquinasa nativa (145 kDa). La quinasa Abl salvaje (o c-abl) tiene una actividad normal de transducción de señales en una célula no maligna.</a:t>
            </a:r>
            <a:endParaRPr lang="en-US" smtClean="0">
              <a:latin typeface="Arial" pitchFamily="34" charset="0"/>
            </a:endParaRPr>
          </a:p>
          <a:p>
            <a:pPr eaLnBrk="1" hangingPunct="1"/>
            <a:r>
              <a:rPr lang="es-ES" smtClean="0">
                <a:latin typeface="Arial" pitchFamily="34" charset="0"/>
              </a:rPr>
              <a:t>Durante la translocación entre cromosomas 9 y 22, el punto de rotura en el fragmento del gen c-</a:t>
            </a:r>
            <a:r>
              <a:rPr lang="en-US" i="1" smtClean="0">
                <a:latin typeface="Arial" pitchFamily="34" charset="0"/>
              </a:rPr>
              <a:t>abl</a:t>
            </a:r>
            <a:r>
              <a:rPr lang="es-ES" smtClean="0">
                <a:latin typeface="Arial" pitchFamily="34" charset="0"/>
              </a:rPr>
              <a:t> suele ocurrir a 5' del exon 2. En contraste, el lugar del punto de rotura del gen </a:t>
            </a:r>
            <a:r>
              <a:rPr lang="en-US" i="1" smtClean="0">
                <a:latin typeface="Arial" pitchFamily="34" charset="0"/>
              </a:rPr>
              <a:t>bcr</a:t>
            </a:r>
            <a:r>
              <a:rPr lang="es-ES" smtClean="0">
                <a:latin typeface="Arial" pitchFamily="34" charset="0"/>
              </a:rPr>
              <a:t> puede variar (p.ej, entre exones b1 y b2, b3, ó b4), dando como resultado genes de fusión productos de diferentes tamaños que, a su vez, codifican para tirosinquinasas de proteínas de fusión de diferentes masas moleculares: 185/190 kDa, 210 kDa, y 230 kDa (no mostrada), todas con actividad tirosinquinasa.</a:t>
            </a:r>
            <a:endParaRPr lang="en-US" smtClean="0">
              <a:latin typeface="Arial" pitchFamily="34" charset="0"/>
            </a:endParaRPr>
          </a:p>
          <a:p>
            <a:pPr eaLnBrk="1" hangingPunct="1"/>
            <a:r>
              <a:rPr lang="es-ES" smtClean="0">
                <a:latin typeface="Arial" pitchFamily="34" charset="0"/>
              </a:rPr>
              <a:t>La porción Bcr de la proteína interfiere con el componente reguladora de la actividad quinasa de la c-Abl, dando lugar a una activación constitutiva de la actividad quinasa.</a:t>
            </a:r>
            <a:endParaRPr lang="en-US" smtClean="0">
              <a:latin typeface="Arial" pitchFamily="34" charset="0"/>
            </a:endParaRPr>
          </a:p>
          <a:p>
            <a:pPr eaLnBrk="1" hangingPunct="1"/>
            <a:r>
              <a:rPr lang="es-ES" smtClean="0">
                <a:latin typeface="Arial" pitchFamily="34" charset="0"/>
              </a:rPr>
              <a:t>La tirosinquinasa de la proteína de fusión p210Bcr-Abl se expresa principalmente en la LMC, la p190Bcr-Abl principalmente en la LLA Ph+, y la p230Bcr-Abl en un subgrupo de pacientes con LMC.</a:t>
            </a:r>
            <a:endParaRPr lang="en-US" smtClean="0">
              <a:latin typeface="Arial" pitchFamily="34" charset="0"/>
            </a:endParaRPr>
          </a:p>
          <a:p>
            <a:pPr eaLnBrk="1" hangingPunct="1"/>
            <a:endParaRPr lang="en-US" smtClean="0">
              <a:latin typeface="Arial" pitchFamily="34" charset="0"/>
            </a:endParaRPr>
          </a:p>
        </p:txBody>
      </p:sp>
      <p:sp>
        <p:nvSpPr>
          <p:cNvPr id="113669" name="Text Box 4"/>
          <p:cNvSpPr txBox="1">
            <a:spLocks noChangeArrowheads="1"/>
          </p:cNvSpPr>
          <p:nvPr/>
        </p:nvSpPr>
        <p:spPr bwMode="auto">
          <a:xfrm>
            <a:off x="750888" y="8201025"/>
            <a:ext cx="5688012" cy="608013"/>
          </a:xfrm>
          <a:prstGeom prst="rect">
            <a:avLst/>
          </a:prstGeom>
          <a:noFill/>
          <a:ln w="12700" algn="ctr">
            <a:noFill/>
            <a:miter lim="800000"/>
            <a:headEnd type="none" w="sm" len="sm"/>
            <a:tailEnd type="none" w="sm" len="sm"/>
          </a:ln>
        </p:spPr>
        <p:txBody>
          <a:bodyPr lIns="91622" tIns="45811" rIns="91622" bIns="45811" anchor="b">
            <a:spAutoFit/>
          </a:bodyPr>
          <a:lstStyle/>
          <a:p>
            <a:pPr indent="1588" defTabSz="898525">
              <a:spcAft>
                <a:spcPct val="25000"/>
              </a:spcAft>
            </a:pPr>
            <a:r>
              <a:rPr lang="en-US" sz="800" b="0">
                <a:solidFill>
                  <a:schemeClr val="tx1"/>
                </a:solidFill>
                <a:cs typeface="Arial" pitchFamily="34" charset="0"/>
              </a:rPr>
              <a:t>Melo JV. The diversity of BCR-ABL fusion proteins and their relationship to leukemia phenotype. </a:t>
            </a:r>
            <a:r>
              <a:rPr lang="en-US" sz="800" b="0" i="1">
                <a:solidFill>
                  <a:schemeClr val="tx1"/>
                </a:solidFill>
                <a:cs typeface="Arial" pitchFamily="34" charset="0"/>
              </a:rPr>
              <a:t>Blood.  </a:t>
            </a:r>
            <a:r>
              <a:rPr lang="en-US" sz="800" b="0">
                <a:solidFill>
                  <a:schemeClr val="tx1"/>
                </a:solidFill>
                <a:cs typeface="Arial" pitchFamily="34" charset="0"/>
              </a:rPr>
              <a:t>1996;88:2375-2384.</a:t>
            </a:r>
          </a:p>
          <a:p>
            <a:pPr indent="1588" defTabSz="898525">
              <a:spcAft>
                <a:spcPct val="25000"/>
              </a:spcAft>
            </a:pPr>
            <a:r>
              <a:rPr lang="en-US" sz="800" b="0">
                <a:solidFill>
                  <a:schemeClr val="tx1"/>
                </a:solidFill>
                <a:cs typeface="Arial" pitchFamily="34" charset="0"/>
              </a:rPr>
              <a:t>Pasternak G, Hochhaus A, Schultheis B, Hehlmann R. Chronic myelogenous leukemia: molecular and cellular aspects.  </a:t>
            </a:r>
            <a:r>
              <a:rPr lang="en-US" sz="800" b="0" i="1">
                <a:solidFill>
                  <a:schemeClr val="tx1"/>
                </a:solidFill>
                <a:cs typeface="Arial" pitchFamily="34" charset="0"/>
              </a:rPr>
              <a:t>J Cancer Res Clin Oncol</a:t>
            </a:r>
            <a:r>
              <a:rPr lang="en-US" sz="800" b="0">
                <a:solidFill>
                  <a:schemeClr val="tx1"/>
                </a:solidFill>
                <a:cs typeface="Arial" pitchFamily="34" charset="0"/>
              </a:rPr>
              <a:t>. 1998;124:643-660.</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137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9BD262-A445-409F-912E-5BB558F29B20}"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66E744F-D68F-49C6-9AD0-1A177CF41943}" type="slidenum">
              <a:rPr lang="es-ES_tradnl" smtClean="0">
                <a:latin typeface="Arial" pitchFamily="34" charset="0"/>
              </a:rPr>
              <a:pPr/>
              <a:t>30</a:t>
            </a:fld>
            <a:endParaRPr lang="es-ES_tradnl" smtClean="0">
              <a:latin typeface="Arial" pitchFamily="34"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ca-ES"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round/>
            <a:headEnd/>
            <a:tailEnd/>
          </a:ln>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34" charset="0"/>
                <a:ea typeface="msgothic" charset="0"/>
                <a:cs typeface="msgothic" charset="0"/>
              </a:rPr>
              <a:t>Event-free survival, CR duration, DFS, and overall survival of the patients. (A) Event-free survival, (B) CR duration, (C) DFS, and (D) overall survival. Numbers of patients at risk are indicated on the horizontal axis.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1 Marcador de imagen de diapositiva"/>
          <p:cNvSpPr>
            <a:spLocks noGrp="1" noRot="1" noChangeAspect="1" noTextEdit="1"/>
          </p:cNvSpPr>
          <p:nvPr>
            <p:ph type="sldImg"/>
          </p:nvPr>
        </p:nvSpPr>
        <p:spPr>
          <a:ln/>
        </p:spPr>
      </p:sp>
      <p:sp>
        <p:nvSpPr>
          <p:cNvPr id="168963" name="2 Marcador de notas"/>
          <p:cNvSpPr>
            <a:spLocks noGrp="1"/>
          </p:cNvSpPr>
          <p:nvPr>
            <p:ph type="body" idx="1"/>
          </p:nvPr>
        </p:nvSpPr>
        <p:spPr>
          <a:noFill/>
          <a:ln/>
        </p:spPr>
        <p:txBody>
          <a:bodyPr/>
          <a:lstStyle/>
          <a:p>
            <a:endParaRPr lang="en-US" smtClean="0">
              <a:latin typeface="Arial" pitchFamily="34" charset="0"/>
            </a:endParaRPr>
          </a:p>
        </p:txBody>
      </p:sp>
      <p:sp>
        <p:nvSpPr>
          <p:cNvPr id="168964" name="3 Marcador de número de diapositiva"/>
          <p:cNvSpPr>
            <a:spLocks noGrp="1"/>
          </p:cNvSpPr>
          <p:nvPr>
            <p:ph type="sldNum" sz="quarter" idx="5"/>
          </p:nvPr>
        </p:nvSpPr>
        <p:spPr>
          <a:noFill/>
        </p:spPr>
        <p:txBody>
          <a:bodyPr/>
          <a:lstStyle/>
          <a:p>
            <a:fld id="{43A704A8-CDB8-41B1-8574-1D087DDC360C}" type="slidenum">
              <a:rPr lang="en-US" smtClean="0">
                <a:latin typeface="Arial" pitchFamily="34" charset="0"/>
              </a:rPr>
              <a:pPr/>
              <a:t>32</a:t>
            </a:fld>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721D24F8-2BAF-474F-9D0D-D5AC9BEB7B6B}" type="slidenum">
              <a:rPr lang="es-ES_tradnl" smtClean="0">
                <a:latin typeface="Arial" pitchFamily="34" charset="0"/>
              </a:rPr>
              <a:pPr/>
              <a:t>33</a:t>
            </a:fld>
            <a:endParaRPr lang="es-ES_tradnl" smtClean="0">
              <a:latin typeface="Arial" pitchFamily="34" charset="0"/>
            </a:endParaRPr>
          </a:p>
        </p:txBody>
      </p:sp>
      <p:sp>
        <p:nvSpPr>
          <p:cNvPr id="121859" name="1 Marcador de imagen de diapositiva"/>
          <p:cNvSpPr>
            <a:spLocks noGrp="1" noRot="1" noChangeAspect="1" noTextEdit="1"/>
          </p:cNvSpPr>
          <p:nvPr>
            <p:ph type="sldImg"/>
          </p:nvPr>
        </p:nvSpPr>
        <p:spPr>
          <a:ln/>
        </p:spPr>
      </p:sp>
      <p:sp>
        <p:nvSpPr>
          <p:cNvPr id="121860" name="2 Marcador de notas"/>
          <p:cNvSpPr>
            <a:spLocks noGrp="1"/>
          </p:cNvSpPr>
          <p:nvPr>
            <p:ph type="body" idx="1"/>
          </p:nvPr>
        </p:nvSpPr>
        <p:spPr>
          <a:xfrm>
            <a:off x="914400" y="4343400"/>
            <a:ext cx="5029200" cy="4114800"/>
          </a:xfrm>
          <a:noFill/>
          <a:ln/>
        </p:spPr>
        <p:txBody>
          <a:bodyPr/>
          <a:lstStyle/>
          <a:p>
            <a:pPr eaLnBrk="1" hangingPunct="1"/>
            <a:endParaRPr lang="es-ES" smtClean="0">
              <a:latin typeface="Arial" pitchFamily="34" charset="0"/>
            </a:endParaRPr>
          </a:p>
        </p:txBody>
      </p:sp>
      <p:sp>
        <p:nvSpPr>
          <p:cNvPr id="121861" name="3 Marcador de número de diapositiva"/>
          <p:cNvSpPr txBox="1">
            <a:spLocks noGrp="1"/>
          </p:cNvSpPr>
          <p:nvPr/>
        </p:nvSpPr>
        <p:spPr bwMode="auto">
          <a:xfrm>
            <a:off x="3886200" y="8686800"/>
            <a:ext cx="2971800" cy="457200"/>
          </a:xfrm>
          <a:prstGeom prst="rect">
            <a:avLst/>
          </a:prstGeom>
          <a:noFill/>
          <a:ln w="9525">
            <a:noFill/>
            <a:miter lim="800000"/>
            <a:headEnd/>
            <a:tailEnd/>
          </a:ln>
        </p:spPr>
        <p:txBody>
          <a:bodyPr anchor="b"/>
          <a:lstStyle/>
          <a:p>
            <a:pPr algn="r"/>
            <a:fld id="{6BEB6C68-5840-4778-BDB0-2FAAAA8ACB86}" type="slidenum">
              <a:rPr lang="en-GB" sz="1200" b="0">
                <a:solidFill>
                  <a:schemeClr val="tx1"/>
                </a:solidFill>
                <a:latin typeface="Times New Roman" pitchFamily="18" charset="0"/>
              </a:rPr>
              <a:pPr algn="r"/>
              <a:t>33</a:t>
            </a:fld>
            <a:endParaRPr lang="en-GB" sz="1200" b="0">
              <a:solidFill>
                <a:schemeClr val="tx1"/>
              </a:solidFill>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3824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6E8009-649C-4D26-ACD2-184BB68B17C0}" type="slidenum">
              <a:rPr lang="en-US" smtClean="0">
                <a:latin typeface="Arial" pitchFamily="34" charset="0"/>
              </a:rPr>
              <a:pPr fontAlgn="base">
                <a:spcBef>
                  <a:spcPct val="0"/>
                </a:spcBef>
                <a:spcAft>
                  <a:spcPct val="0"/>
                </a:spcAft>
                <a:defRPr/>
              </a:pPr>
              <a:t>34</a:t>
            </a:fld>
            <a:endParaRPr lang="en-US"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Marcador de imagen de diapositiva"/>
          <p:cNvSpPr>
            <a:spLocks noGrp="1" noRot="1" noChangeAspect="1" noTextEdit="1"/>
          </p:cNvSpPr>
          <p:nvPr>
            <p:ph type="sldImg"/>
          </p:nvPr>
        </p:nvSpPr>
        <p:spPr bwMode="auto">
          <a:xfrm>
            <a:off x="1146175" y="687388"/>
            <a:ext cx="4570413" cy="3427412"/>
          </a:xfrm>
          <a:noFill/>
          <a:ln>
            <a:solidFill>
              <a:srgbClr val="000000"/>
            </a:solidFill>
            <a:miter lim="800000"/>
            <a:headEnd/>
            <a:tailEnd/>
          </a:ln>
        </p:spPr>
      </p:sp>
      <p:sp>
        <p:nvSpPr>
          <p:cNvPr id="121859" name="2 Marcador de notas"/>
          <p:cNvSpPr>
            <a:spLocks noGrp="1"/>
          </p:cNvSpPr>
          <p:nvPr>
            <p:ph type="body" idx="1"/>
          </p:nvPr>
        </p:nvSpPr>
        <p:spPr bwMode="auto">
          <a:xfrm>
            <a:off x="685800" y="4341813"/>
            <a:ext cx="5486400" cy="4114800"/>
          </a:xfrm>
          <a:noFill/>
        </p:spPr>
        <p:txBody>
          <a:bodyPr wrap="square" lIns="90443" tIns="45222" rIns="90443" bIns="45222" numCol="1" anchor="t" anchorCtr="0" compatLnSpc="1">
            <a:prstTxWarp prst="textNoShape">
              <a:avLst/>
            </a:prstTxWarp>
          </a:bodyPr>
          <a:lstStyle/>
          <a:p>
            <a:pPr>
              <a:spcBef>
                <a:spcPct val="0"/>
              </a:spcBef>
            </a:pPr>
            <a:endParaRPr lang="en-US" smtClean="0"/>
          </a:p>
        </p:txBody>
      </p:sp>
      <p:sp>
        <p:nvSpPr>
          <p:cNvPr id="121860" name="3 Marcador de número de diapositiva"/>
          <p:cNvSpPr txBox="1">
            <a:spLocks noGrp="1"/>
          </p:cNvSpPr>
          <p:nvPr/>
        </p:nvSpPr>
        <p:spPr bwMode="auto">
          <a:xfrm>
            <a:off x="3884613" y="8685213"/>
            <a:ext cx="2971800" cy="457200"/>
          </a:xfrm>
          <a:prstGeom prst="rect">
            <a:avLst/>
          </a:prstGeom>
          <a:noFill/>
          <a:ln w="9525">
            <a:noFill/>
            <a:miter lim="800000"/>
            <a:headEnd/>
            <a:tailEnd/>
          </a:ln>
        </p:spPr>
        <p:txBody>
          <a:bodyPr lIns="90443" tIns="45222" rIns="90443" bIns="45222" anchor="b"/>
          <a:lstStyle/>
          <a:p>
            <a:pPr algn="r" defTabSz="904875"/>
            <a:fld id="{44AB62C5-9701-42E2-913F-E451830BAF49}" type="slidenum">
              <a:rPr lang="en-US" sz="1200"/>
              <a:pPr algn="r" defTabSz="904875"/>
              <a:t>35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93B9E7C-B7AC-407D-9B2A-EDBBB31E5BDC}" type="slidenum">
              <a:rPr lang="ca-ES" smtClean="0"/>
              <a:pPr>
                <a:defRPr/>
              </a:pPr>
              <a:t>4</a:t>
            </a:fld>
            <a:endParaRPr lang="ca-E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s-ES_tradnl"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0B6376F-B668-47FC-AC50-00F152E2D515}" type="slidenum">
              <a:rPr lang="ca-ES" smtClean="0"/>
              <a:pPr>
                <a:defRPr/>
              </a:pPr>
              <a:t>5</a:t>
            </a:fld>
            <a:endParaRPr lang="ca-ES" smtClean="0"/>
          </a:p>
        </p:txBody>
      </p:sp>
      <p:sp>
        <p:nvSpPr>
          <p:cNvPr id="6349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p:spPr>
      </p:sp>
      <p:sp>
        <p:nvSpPr>
          <p:cNvPr id="63492" name="Rectangle 3"/>
          <p:cNvSpPr>
            <a:spLocks noGrp="1" noChangeArrowheads="1"/>
          </p:cNvSpPr>
          <p:nvPr>
            <p:ph type="body" idx="1"/>
          </p:nvPr>
        </p:nvSpPr>
        <p:spPr bwMode="auto">
          <a:xfrm>
            <a:off x="914400" y="4343400"/>
            <a:ext cx="5029200" cy="4114800"/>
          </a:xfrm>
          <a:noFill/>
        </p:spPr>
        <p:txBody>
          <a:bodyPr wrap="square" lIns="91432" tIns="45716" rIns="91432" bIns="45716" numCol="1" anchor="t" anchorCtr="0" compatLnSpc="1">
            <a:prstTxWarp prst="textNoShape">
              <a:avLst/>
            </a:prstTxWarp>
          </a:bodyPr>
          <a:lstStyle/>
          <a:p>
            <a:pPr eaLnBrk="1" hangingPunct="1"/>
            <a:r>
              <a:rPr lang="en-US" i="1" smtClean="0"/>
              <a:t>ALL, acute lymphoblastic leukemia; BMT, bone marrow transplantation; Ph+, Philadelphia chromosome positive.</a:t>
            </a:r>
            <a:endParaRPr lang="en-US" smtClean="0"/>
          </a:p>
          <a:p>
            <a:pPr eaLnBrk="1" hangingPunct="1"/>
            <a:r>
              <a:rPr lang="en-US" smtClean="0"/>
              <a:t> </a:t>
            </a:r>
          </a:p>
          <a:p>
            <a:pPr eaLnBrk="1" hangingPunct="1"/>
            <a:r>
              <a:rPr lang="en-US" smtClean="0"/>
              <a:t>So, what are the differences between pediatric and adult protocols? Most pediatric approaches use more of the intensive nonmyelosuppressive drugs, using up to 3 times more vinca alkaloid, much more steroid, and, most importantly, up to 20 times more asparaginase than typical adult protocols. In addition, there is much less use of myelosuppressive drugs, for example anthracyclines, cyclophosphamide, and cytarabine. Pediatric protocols also make less use of allogeneic bone marrow transplantation; however, bone marrow transplantation is still recommended by pediatricians for very high-risk ALL.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05812F-10BB-45BE-A165-F41C902C022C}" type="slidenum">
              <a:rPr lang="ca-ES" smtClean="0"/>
              <a:pPr>
                <a:defRPr/>
              </a:pPr>
              <a:t>6</a:t>
            </a:fld>
            <a:endParaRPr lang="ca-E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endParaRPr lang="es-ES_tradnl"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4515"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29EDC23A-6A01-4916-9D01-E25163CEEB4F}" type="slidenum">
              <a:rPr lang="ca-ES" smtClean="0"/>
              <a:pPr>
                <a:defRPr/>
              </a:pPr>
              <a:t>7</a:t>
            </a:fld>
            <a:endParaRPr lang="ca-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108547"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3 Marcador de número de diapositiva"/>
          <p:cNvSpPr>
            <a:spLocks noGrp="1"/>
          </p:cNvSpPr>
          <p:nvPr>
            <p:ph type="sldNum" sz="quarter" idx="5"/>
          </p:nvPr>
        </p:nvSpPr>
        <p:spPr/>
        <p:txBody>
          <a:bodyPr/>
          <a:lstStyle/>
          <a:p>
            <a:pPr>
              <a:defRPr/>
            </a:pPr>
            <a:fld id="{CD620496-BA5D-4125-8990-73DA284B7E7E}" type="slidenum">
              <a:rPr lang="ca-ES" smtClean="0"/>
              <a:pPr>
                <a:defRPr/>
              </a:pPr>
              <a:t>8</a:t>
            </a:fld>
            <a:endParaRPr lang="ca-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655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3 Marcador de número de diapositiva"/>
          <p:cNvSpPr>
            <a:spLocks noGrp="1"/>
          </p:cNvSpPr>
          <p:nvPr>
            <p:ph type="sldNum" sz="quarter" idx="5"/>
          </p:nvPr>
        </p:nvSpPr>
        <p:spPr/>
        <p:txBody>
          <a:bodyPr/>
          <a:lstStyle/>
          <a:p>
            <a:pPr>
              <a:defRPr/>
            </a:pPr>
            <a:fld id="{151BA210-5B48-408C-AA50-2C038AAE63F0}" type="slidenum">
              <a:rPr lang="ca-ES" smtClean="0"/>
              <a:pPr>
                <a:defRPr/>
              </a:pPr>
              <a:t>9</a:t>
            </a:fld>
            <a:endParaRPr lang="ca-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8" name="7 Marcador de pie de página"/>
          <p:cNvSpPr>
            <a:spLocks noGrp="1"/>
          </p:cNvSpPr>
          <p:nvPr>
            <p:ph type="ftr" sz="quarter" idx="11"/>
          </p:nvPr>
        </p:nvSpPr>
        <p:spPr/>
        <p:txBody>
          <a:bodyPr/>
          <a:lstStyle/>
          <a:p>
            <a:endParaRPr lang="en-US"/>
          </a:p>
        </p:txBody>
      </p:sp>
      <p:sp>
        <p:nvSpPr>
          <p:cNvPr id="9" name="8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F2A4FA-868E-4DDD-9F3C-F4CE2E96113B}" type="datetimeFigureOut">
              <a:rPr lang="en-US" smtClean="0"/>
              <a:t>6/30/2011</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62596FC0-0173-43FF-BC7A-1561321E3220}" type="slidenum">
              <a:rPr lang="en-US" smtClean="0"/>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2A4FA-868E-4DDD-9F3C-F4CE2E96113B}" type="datetimeFigureOut">
              <a:rPr lang="en-US" smtClean="0"/>
              <a:t>6/30/2011</a:t>
            </a:fld>
            <a:endParaRPr lang="en-U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96FC0-0173-43FF-BC7A-1561321E3220}" type="slidenum">
              <a:rPr lang="en-US" smtClean="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CuadroTexto"/>
          <p:cNvSpPr txBox="1">
            <a:spLocks noChangeArrowheads="1"/>
          </p:cNvSpPr>
          <p:nvPr/>
        </p:nvSpPr>
        <p:spPr bwMode="auto">
          <a:xfrm>
            <a:off x="1214438" y="214313"/>
            <a:ext cx="6856412" cy="584200"/>
          </a:xfrm>
          <a:prstGeom prst="rect">
            <a:avLst/>
          </a:prstGeom>
          <a:noFill/>
          <a:ln w="9525">
            <a:noFill/>
            <a:miter lim="800000"/>
            <a:headEnd/>
            <a:tailEnd/>
          </a:ln>
        </p:spPr>
        <p:txBody>
          <a:bodyPr wrap="none">
            <a:spAutoFit/>
          </a:bodyPr>
          <a:lstStyle/>
          <a:p>
            <a:r>
              <a:rPr lang="en-US" sz="3200" b="1">
                <a:solidFill>
                  <a:srgbClr val="2515F9"/>
                </a:solidFill>
                <a:latin typeface="Calibri" pitchFamily="34" charset="0"/>
              </a:rPr>
              <a:t>La LAL del adulto tiene mal pronóstico  </a:t>
            </a:r>
          </a:p>
        </p:txBody>
      </p:sp>
      <p:pic>
        <p:nvPicPr>
          <p:cNvPr id="14339" name="Picture 2" descr="Nens_01_96_93"/>
          <p:cNvPicPr>
            <a:picLocks noChangeAspect="1" noChangeArrowheads="1"/>
          </p:cNvPicPr>
          <p:nvPr/>
        </p:nvPicPr>
        <p:blipFill>
          <a:blip r:embed="rId3" cstate="print"/>
          <a:srcRect/>
          <a:stretch>
            <a:fillRect/>
          </a:stretch>
        </p:blipFill>
        <p:spPr bwMode="auto">
          <a:xfrm>
            <a:off x="0" y="1428750"/>
            <a:ext cx="4572000" cy="5078413"/>
          </a:xfrm>
          <a:prstGeom prst="rect">
            <a:avLst/>
          </a:prstGeom>
          <a:noFill/>
          <a:ln w="9525">
            <a:noFill/>
            <a:miter lim="800000"/>
            <a:headEnd/>
            <a:tailEnd/>
          </a:ln>
        </p:spPr>
      </p:pic>
      <p:pic>
        <p:nvPicPr>
          <p:cNvPr id="14340" name="Picture 2" descr="Adults_96_93"/>
          <p:cNvPicPr>
            <a:picLocks noChangeAspect="1" noChangeArrowheads="1"/>
          </p:cNvPicPr>
          <p:nvPr/>
        </p:nvPicPr>
        <p:blipFill>
          <a:blip r:embed="rId4" cstate="print"/>
          <a:srcRect/>
          <a:stretch>
            <a:fillRect/>
          </a:stretch>
        </p:blipFill>
        <p:spPr bwMode="auto">
          <a:xfrm>
            <a:off x="4429125" y="1428750"/>
            <a:ext cx="4714875" cy="5092700"/>
          </a:xfrm>
          <a:prstGeom prst="rect">
            <a:avLst/>
          </a:prstGeom>
          <a:noFill/>
          <a:ln w="9525">
            <a:noFill/>
            <a:miter lim="800000"/>
            <a:headEnd/>
            <a:tailEnd/>
          </a:ln>
        </p:spPr>
      </p:pic>
      <p:sp>
        <p:nvSpPr>
          <p:cNvPr id="14341" name="4 CuadroTexto"/>
          <p:cNvSpPr txBox="1">
            <a:spLocks noChangeArrowheads="1"/>
          </p:cNvSpPr>
          <p:nvPr/>
        </p:nvSpPr>
        <p:spPr bwMode="auto">
          <a:xfrm>
            <a:off x="1285875" y="1000125"/>
            <a:ext cx="2249488" cy="369888"/>
          </a:xfrm>
          <a:prstGeom prst="rect">
            <a:avLst/>
          </a:prstGeom>
          <a:noFill/>
          <a:ln w="9525">
            <a:noFill/>
            <a:miter lim="800000"/>
            <a:headEnd/>
            <a:tailEnd/>
          </a:ln>
        </p:spPr>
        <p:txBody>
          <a:bodyPr wrap="none">
            <a:spAutoFit/>
          </a:bodyPr>
          <a:lstStyle/>
          <a:p>
            <a:r>
              <a:rPr lang="en-US" b="1">
                <a:solidFill>
                  <a:srgbClr val="2515F9"/>
                </a:solidFill>
                <a:latin typeface="Calibri" pitchFamily="34" charset="0"/>
              </a:rPr>
              <a:t>PETHEMA LAL infantil</a:t>
            </a:r>
          </a:p>
        </p:txBody>
      </p:sp>
      <p:sp>
        <p:nvSpPr>
          <p:cNvPr id="14342" name="5 CuadroTexto"/>
          <p:cNvSpPr txBox="1">
            <a:spLocks noChangeArrowheads="1"/>
          </p:cNvSpPr>
          <p:nvPr/>
        </p:nvSpPr>
        <p:spPr bwMode="auto">
          <a:xfrm>
            <a:off x="5643563" y="1000125"/>
            <a:ext cx="2217737" cy="369888"/>
          </a:xfrm>
          <a:prstGeom prst="rect">
            <a:avLst/>
          </a:prstGeom>
          <a:noFill/>
          <a:ln w="9525">
            <a:noFill/>
            <a:miter lim="800000"/>
            <a:headEnd/>
            <a:tailEnd/>
          </a:ln>
        </p:spPr>
        <p:txBody>
          <a:bodyPr wrap="none">
            <a:spAutoFit/>
          </a:bodyPr>
          <a:lstStyle/>
          <a:p>
            <a:r>
              <a:rPr lang="en-US" b="1">
                <a:solidFill>
                  <a:srgbClr val="2515F9"/>
                </a:solidFill>
                <a:latin typeface="Calibri" pitchFamily="34" charset="0"/>
              </a:rPr>
              <a:t>PETHEMA LAL Adulto</a:t>
            </a:r>
          </a:p>
        </p:txBody>
      </p:sp>
      <p:sp>
        <p:nvSpPr>
          <p:cNvPr id="14343" name="6 CuadroTexto"/>
          <p:cNvSpPr txBox="1">
            <a:spLocks noChangeArrowheads="1"/>
          </p:cNvSpPr>
          <p:nvPr/>
        </p:nvSpPr>
        <p:spPr bwMode="auto">
          <a:xfrm>
            <a:off x="3714750" y="3357563"/>
            <a:ext cx="584200" cy="369887"/>
          </a:xfrm>
          <a:prstGeom prst="rect">
            <a:avLst/>
          </a:prstGeom>
          <a:noFill/>
          <a:ln w="9525">
            <a:solidFill>
              <a:srgbClr val="FF0000"/>
            </a:solidFill>
            <a:miter lim="800000"/>
            <a:headEnd/>
            <a:tailEnd/>
          </a:ln>
        </p:spPr>
        <p:txBody>
          <a:bodyPr wrap="none">
            <a:spAutoFit/>
          </a:bodyPr>
          <a:lstStyle/>
          <a:p>
            <a:r>
              <a:rPr lang="en-US">
                <a:solidFill>
                  <a:srgbClr val="2515F9"/>
                </a:solidFill>
                <a:latin typeface="Calibri" pitchFamily="34" charset="0"/>
              </a:rPr>
              <a:t>15%</a:t>
            </a:r>
          </a:p>
        </p:txBody>
      </p:sp>
      <p:sp>
        <p:nvSpPr>
          <p:cNvPr id="14344" name="7 CuadroTexto"/>
          <p:cNvSpPr txBox="1">
            <a:spLocks noChangeArrowheads="1"/>
          </p:cNvSpPr>
          <p:nvPr/>
        </p:nvSpPr>
        <p:spPr bwMode="auto">
          <a:xfrm>
            <a:off x="8215313" y="2643188"/>
            <a:ext cx="584200" cy="369887"/>
          </a:xfrm>
          <a:prstGeom prst="rect">
            <a:avLst/>
          </a:prstGeom>
          <a:noFill/>
          <a:ln w="9525">
            <a:solidFill>
              <a:srgbClr val="FF0000"/>
            </a:solidFill>
            <a:miter lim="800000"/>
            <a:headEnd/>
            <a:tailEnd/>
          </a:ln>
        </p:spPr>
        <p:txBody>
          <a:bodyPr wrap="none">
            <a:spAutoFit/>
          </a:bodyPr>
          <a:lstStyle/>
          <a:p>
            <a:r>
              <a:rPr lang="en-US">
                <a:solidFill>
                  <a:srgbClr val="2515F9"/>
                </a:solidFill>
                <a:latin typeface="Calibri" pitchFamily="34" charset="0"/>
              </a:rPr>
              <a:t>25%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85938" y="1000125"/>
            <a:ext cx="5537200" cy="1323975"/>
          </a:xfrm>
          <a:prstGeom prst="rect">
            <a:avLst/>
          </a:prstGeom>
          <a:noFill/>
          <a:ln w="38100">
            <a:solidFill>
              <a:srgbClr val="2515F9"/>
            </a:solidFill>
          </a:ln>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3200" b="1" dirty="0">
                <a:solidFill>
                  <a:srgbClr val="2515F9"/>
                </a:solidFill>
                <a:latin typeface="+mn-lt"/>
                <a:cs typeface="+mn-cs"/>
              </a:rPr>
              <a:t>LAL </a:t>
            </a:r>
            <a:r>
              <a:rPr lang="en-US" sz="3200" b="1" dirty="0" err="1">
                <a:solidFill>
                  <a:srgbClr val="2515F9"/>
                </a:solidFill>
                <a:latin typeface="+mn-lt"/>
                <a:cs typeface="+mn-cs"/>
              </a:rPr>
              <a:t>riesgo</a:t>
            </a:r>
            <a:r>
              <a:rPr lang="en-US" sz="3200" b="1" dirty="0">
                <a:solidFill>
                  <a:srgbClr val="2515F9"/>
                </a:solidFill>
                <a:latin typeface="+mn-lt"/>
                <a:cs typeface="+mn-cs"/>
              </a:rPr>
              <a:t> </a:t>
            </a:r>
            <a:r>
              <a:rPr lang="en-US" sz="3200" b="1" dirty="0" err="1">
                <a:solidFill>
                  <a:srgbClr val="2515F9"/>
                </a:solidFill>
                <a:latin typeface="+mn-lt"/>
                <a:cs typeface="+mn-cs"/>
              </a:rPr>
              <a:t>elevado</a:t>
            </a:r>
            <a:r>
              <a:rPr lang="en-US" sz="3200" b="1" dirty="0">
                <a:solidFill>
                  <a:srgbClr val="2515F9"/>
                </a:solidFill>
                <a:latin typeface="+mn-lt"/>
                <a:cs typeface="+mn-cs"/>
              </a:rPr>
              <a:t>, Ph-</a:t>
            </a:r>
            <a:r>
              <a:rPr lang="en-US" sz="3200" b="1" dirty="0" err="1">
                <a:solidFill>
                  <a:srgbClr val="2515F9"/>
                </a:solidFill>
                <a:latin typeface="+mn-lt"/>
                <a:cs typeface="+mn-cs"/>
              </a:rPr>
              <a:t>negativa</a:t>
            </a:r>
            <a:endParaRPr lang="en-US" sz="3200" b="1" dirty="0">
              <a:solidFill>
                <a:srgbClr val="2515F9"/>
              </a:solidFill>
              <a:latin typeface="+mn-lt"/>
              <a:cs typeface="+mn-cs"/>
            </a:endParaRPr>
          </a:p>
          <a:p>
            <a:pPr fontAlgn="auto">
              <a:spcBef>
                <a:spcPts val="0"/>
              </a:spcBef>
              <a:spcAft>
                <a:spcPts val="0"/>
              </a:spcAft>
              <a:defRPr/>
            </a:pPr>
            <a:r>
              <a:rPr lang="en-US" sz="2400" dirty="0" err="1">
                <a:latin typeface="+mn-lt"/>
                <a:cs typeface="+mn-cs"/>
              </a:rPr>
              <a:t>Edad</a:t>
            </a:r>
            <a:r>
              <a:rPr lang="en-US" sz="2400" dirty="0">
                <a:latin typeface="+mn-lt"/>
                <a:cs typeface="+mn-cs"/>
              </a:rPr>
              <a:t> &gt;30 a,  </a:t>
            </a:r>
            <a:r>
              <a:rPr lang="en-US" sz="2400" dirty="0" err="1">
                <a:latin typeface="+mn-lt"/>
                <a:cs typeface="+mn-cs"/>
              </a:rPr>
              <a:t>leucocitos</a:t>
            </a:r>
            <a:r>
              <a:rPr lang="en-US" sz="2400" dirty="0">
                <a:latin typeface="+mn-lt"/>
                <a:cs typeface="+mn-cs"/>
              </a:rPr>
              <a:t> &gt;30x10</a:t>
            </a:r>
            <a:r>
              <a:rPr lang="en-US" sz="2400" baseline="30000" dirty="0">
                <a:latin typeface="+mn-lt"/>
                <a:cs typeface="+mn-cs"/>
              </a:rPr>
              <a:t>9</a:t>
            </a:r>
            <a:r>
              <a:rPr lang="en-US" sz="2400" dirty="0">
                <a:latin typeface="+mn-lt"/>
                <a:cs typeface="+mn-cs"/>
              </a:rPr>
              <a:t>/L, t(4;11)</a:t>
            </a:r>
          </a:p>
          <a:p>
            <a:pPr fontAlgn="auto">
              <a:spcBef>
                <a:spcPts val="0"/>
              </a:spcBef>
              <a:spcAft>
                <a:spcPts val="0"/>
              </a:spcAft>
              <a:defRPr/>
            </a:pPr>
            <a:r>
              <a:rPr lang="en-US" sz="2400" dirty="0" err="1">
                <a:latin typeface="+mn-lt"/>
                <a:cs typeface="+mn-cs"/>
              </a:rPr>
              <a:t>Respuesta</a:t>
            </a:r>
            <a:r>
              <a:rPr lang="en-US" sz="2400" dirty="0">
                <a:latin typeface="+mn-lt"/>
                <a:cs typeface="+mn-cs"/>
              </a:rPr>
              <a:t> </a:t>
            </a:r>
            <a:r>
              <a:rPr lang="en-US" sz="2400" dirty="0" err="1">
                <a:latin typeface="+mn-lt"/>
                <a:cs typeface="+mn-cs"/>
              </a:rPr>
              <a:t>lenta</a:t>
            </a:r>
            <a:r>
              <a:rPr lang="en-US" sz="2400" dirty="0">
                <a:latin typeface="+mn-lt"/>
                <a:cs typeface="+mn-cs"/>
              </a:rPr>
              <a:t> al </a:t>
            </a:r>
            <a:r>
              <a:rPr lang="en-US" sz="2400" dirty="0" err="1">
                <a:latin typeface="+mn-lt"/>
                <a:cs typeface="+mn-cs"/>
              </a:rPr>
              <a:t>tratamiento</a:t>
            </a:r>
            <a:r>
              <a:rPr lang="en-US" sz="2400" dirty="0">
                <a:latin typeface="+mn-lt"/>
                <a:cs typeface="+mn-cs"/>
              </a:rPr>
              <a:t> </a:t>
            </a:r>
          </a:p>
        </p:txBody>
      </p:sp>
      <p:sp>
        <p:nvSpPr>
          <p:cNvPr id="29699" name="2 CuadroTexto"/>
          <p:cNvSpPr txBox="1">
            <a:spLocks noChangeArrowheads="1"/>
          </p:cNvSpPr>
          <p:nvPr/>
        </p:nvSpPr>
        <p:spPr bwMode="auto">
          <a:xfrm>
            <a:off x="714375" y="4500563"/>
            <a:ext cx="7256463" cy="1077912"/>
          </a:xfrm>
          <a:prstGeom prst="rect">
            <a:avLst/>
          </a:prstGeom>
          <a:noFill/>
          <a:ln w="38100">
            <a:solidFill>
              <a:srgbClr val="2515F9"/>
            </a:solidFill>
            <a:miter lim="800000"/>
            <a:headEnd/>
            <a:tailEnd/>
          </a:ln>
        </p:spPr>
        <p:txBody>
          <a:bodyPr wrap="none">
            <a:spAutoFit/>
          </a:bodyPr>
          <a:lstStyle/>
          <a:p>
            <a:pPr algn="ctr"/>
            <a:r>
              <a:rPr lang="en-US" sz="3200" b="1">
                <a:solidFill>
                  <a:srgbClr val="2515F9"/>
                </a:solidFill>
                <a:latin typeface="Calibri" pitchFamily="34" charset="0"/>
              </a:rPr>
              <a:t>Quimioterapia</a:t>
            </a:r>
          </a:p>
          <a:p>
            <a:pPr algn="ctr"/>
            <a:r>
              <a:rPr lang="en-US" sz="3200" b="1">
                <a:solidFill>
                  <a:srgbClr val="2515F9"/>
                </a:solidFill>
                <a:latin typeface="Calibri" pitchFamily="34" charset="0"/>
              </a:rPr>
              <a:t>Trasplante progenitores hematopoyéticos</a:t>
            </a:r>
          </a:p>
        </p:txBody>
      </p:sp>
      <p:cxnSp>
        <p:nvCxnSpPr>
          <p:cNvPr id="5" name="4 Conector recto de flecha"/>
          <p:cNvCxnSpPr/>
          <p:nvPr/>
        </p:nvCxnSpPr>
        <p:spPr>
          <a:xfrm rot="5400000">
            <a:off x="3679825" y="3392488"/>
            <a:ext cx="1643063" cy="1587"/>
          </a:xfrm>
          <a:prstGeom prst="straightConnector1">
            <a:avLst/>
          </a:prstGeom>
          <a:ln w="57150">
            <a:solidFill>
              <a:srgbClr val="2515F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ChangeArrowheads="1"/>
          </p:cNvSpPr>
          <p:nvPr/>
        </p:nvSpPr>
        <p:spPr bwMode="auto">
          <a:xfrm>
            <a:off x="501650" y="1000125"/>
            <a:ext cx="8413750" cy="5597525"/>
          </a:xfrm>
          <a:prstGeom prst="rect">
            <a:avLst/>
          </a:prstGeom>
          <a:noFill/>
          <a:ln w="9525">
            <a:noFill/>
            <a:miter lim="800000"/>
            <a:headEnd/>
            <a:tailEnd/>
          </a:ln>
          <a:effectLst/>
        </p:spPr>
        <p:txBody>
          <a:bodyPr wrap="none">
            <a:spAutoFit/>
          </a:bodyPr>
          <a:lstStyle/>
          <a:p>
            <a:pPr eaLnBrk="0" fontAlgn="auto" hangingPunct="0">
              <a:lnSpc>
                <a:spcPct val="90000"/>
              </a:lnSpc>
              <a:spcBef>
                <a:spcPct val="35000"/>
              </a:spcBef>
              <a:spcAft>
                <a:spcPts val="0"/>
              </a:spcAft>
              <a:tabLst>
                <a:tab pos="1909763" algn="l"/>
                <a:tab pos="2860675" algn="l"/>
                <a:tab pos="2949575" algn="l"/>
                <a:tab pos="3810000" algn="l"/>
                <a:tab pos="4670425" algn="l"/>
                <a:tab pos="7234238" algn="l"/>
              </a:tabLst>
              <a:defRPr/>
            </a:pPr>
            <a:r>
              <a:rPr lang="de-DE" i="1" dirty="0">
                <a:solidFill>
                  <a:srgbClr val="2515F9"/>
                </a:solidFill>
                <a:effectLst>
                  <a:outerShdw blurRad="38100" dist="38100" dir="2700000" algn="tl">
                    <a:srgbClr val="000000"/>
                  </a:outerShdw>
                </a:effectLst>
                <a:cs typeface="+mn-cs"/>
              </a:rPr>
              <a:t>Study	  Year	    n        Age	Drugs                            </a:t>
            </a:r>
            <a:r>
              <a:rPr lang="de-DE" b="1" i="1" dirty="0">
                <a:solidFill>
                  <a:srgbClr val="2515F9"/>
                </a:solidFill>
                <a:effectLst>
                  <a:outerShdw blurRad="38100" dist="38100" dir="2700000" algn="tl">
                    <a:srgbClr val="000000"/>
                  </a:outerShdw>
                </a:effectLst>
                <a:cs typeface="+mn-cs"/>
              </a:rPr>
              <a:t>CR rate</a:t>
            </a:r>
            <a:endParaRPr lang="de-DE" dirty="0">
              <a:solidFill>
                <a:srgbClr val="2515F9"/>
              </a:solidFill>
              <a:effectLst>
                <a:outerShdw blurRad="38100" dist="38100" dir="2700000" algn="tl">
                  <a:srgbClr val="000000"/>
                </a:outerShdw>
              </a:effectLst>
              <a:cs typeface="+mn-cs"/>
            </a:endParaRPr>
          </a:p>
          <a:p>
            <a:pPr eaLnBrk="0" fontAlgn="auto" hangingPunct="0">
              <a:lnSpc>
                <a:spcPct val="90000"/>
              </a:lnSpc>
              <a:spcBef>
                <a:spcPct val="35000"/>
              </a:spcBef>
              <a:spcAft>
                <a:spcPts val="0"/>
              </a:spcAft>
              <a:tabLst>
                <a:tab pos="1909763" algn="l"/>
                <a:tab pos="2860675" algn="l"/>
                <a:tab pos="2949575" algn="l"/>
                <a:tab pos="3810000" algn="l"/>
                <a:tab pos="4670425" algn="l"/>
                <a:tab pos="7234238" algn="l"/>
              </a:tabLst>
              <a:defRPr/>
            </a:pPr>
            <a:endParaRPr lang="de-DE" dirty="0">
              <a:effectLst>
                <a:outerShdw blurRad="38100" dist="38100" dir="2700000" algn="tl">
                  <a:srgbClr val="000000"/>
                </a:outerShdw>
              </a:effectLst>
              <a:cs typeface="+mn-cs"/>
            </a:endParaRPr>
          </a:p>
          <a:p>
            <a:pPr eaLnBrk="0" fontAlgn="auto" hangingPunct="0">
              <a:lnSpc>
                <a:spcPct val="40000"/>
              </a:lnSpc>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GMALL 02/84	  1993	  562	28	V,P,A,D,C, AC,M,MP 	75%	</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FGTALL	  1993	  572	n.r.	V,P,D/R,C, [AM,AC] 	76%	</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MRC XA	  1997	  618	&gt;15	V,P,A,D	82%	</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PETHEMA	  1998	  108	20	V,P,D,A,C	86%	</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CALGB	  1998	  198	35	V,P,D,A,C	85%</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MDACC	  2000	  204	39	V,DX,A,D,C	91%</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GMALL 05/93	  2001	1163	35	V,P,D,A,C,AC,MP	83%	</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Lombardia	  2001	  121	35	V,P,A,[C]	84%</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Sweden	  2002	  153	42	V,BX, HDAC,C,D,AM 	86%</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GIMEMA	  2002	  794	28	V,P,A,D,C [HDAC,Mi]	82%</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PETHEMA/ALL-93  2005	  222	27	V,P,D,A,C	82%</a:t>
            </a:r>
          </a:p>
          <a:p>
            <a:pPr eaLnBrk="0" fontAlgn="auto" hangingPunct="0">
              <a:spcBef>
                <a:spcPct val="35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000000"/>
                  </a:outerShdw>
                </a:effectLst>
                <a:cs typeface="+mn-cs"/>
              </a:rPr>
              <a:t>MRC/ECOG	  2005	1521	&lt;35	V,P,A,D,C,AC,MP	91%	</a:t>
            </a:r>
          </a:p>
          <a:p>
            <a:pPr eaLnBrk="0" fontAlgn="auto" hangingPunct="0">
              <a:lnSpc>
                <a:spcPct val="80000"/>
              </a:lnSpc>
              <a:spcBef>
                <a:spcPct val="90000"/>
              </a:spcBef>
              <a:spcAft>
                <a:spcPts val="0"/>
              </a:spcAft>
              <a:tabLst>
                <a:tab pos="1909763" algn="l"/>
                <a:tab pos="2860675" algn="l"/>
                <a:tab pos="2949575" algn="l"/>
                <a:tab pos="3810000" algn="l"/>
                <a:tab pos="4670425" algn="l"/>
                <a:tab pos="7234238" algn="l"/>
              </a:tabLst>
              <a:defRPr/>
            </a:pPr>
            <a:r>
              <a:rPr lang="de-DE" dirty="0">
                <a:effectLst>
                  <a:outerShdw blurRad="38100" dist="38100" dir="2700000" algn="tl">
                    <a:srgbClr val="FFFFFF"/>
                  </a:outerShdw>
                </a:effectLst>
                <a:cs typeface="+mn-cs"/>
              </a:rPr>
              <a:t>		</a:t>
            </a:r>
            <a:r>
              <a:rPr lang="de-DE" sz="2400" b="1" dirty="0">
                <a:solidFill>
                  <a:srgbClr val="FF0000"/>
                </a:solidFill>
                <a:effectLst>
                  <a:outerShdw blurRad="38100" dist="38100" dir="2700000" algn="tl">
                    <a:srgbClr val="000000"/>
                  </a:outerShdw>
                </a:effectLst>
                <a:cs typeface="+mn-cs"/>
              </a:rPr>
              <a:t>6236</a:t>
            </a:r>
            <a:r>
              <a:rPr lang="de-DE" b="1" dirty="0">
                <a:effectLst>
                  <a:outerShdw blurRad="38100" dist="38100" dir="2700000" algn="tl">
                    <a:srgbClr val="FFFFFF"/>
                  </a:outerShdw>
                </a:effectLst>
                <a:cs typeface="+mn-cs"/>
              </a:rPr>
              <a:t>			</a:t>
            </a:r>
            <a:r>
              <a:rPr lang="de-DE" sz="2400" b="1" dirty="0">
                <a:solidFill>
                  <a:srgbClr val="FF0000"/>
                </a:solidFill>
                <a:effectLst>
                  <a:outerShdw blurRad="38100" dist="38100" dir="2700000" algn="tl">
                    <a:srgbClr val="000000"/>
                  </a:outerShdw>
                </a:effectLst>
                <a:cs typeface="+mn-cs"/>
              </a:rPr>
              <a:t>84%</a:t>
            </a:r>
            <a:endParaRPr lang="de-DE" b="1" dirty="0">
              <a:solidFill>
                <a:srgbClr val="FF0000"/>
              </a:solidFill>
              <a:effectLst>
                <a:outerShdw blurRad="38100" dist="38100" dir="2700000" algn="tl">
                  <a:srgbClr val="000000"/>
                </a:outerShdw>
              </a:effectLst>
              <a:cs typeface="+mn-cs"/>
            </a:endParaRPr>
          </a:p>
        </p:txBody>
      </p:sp>
      <p:sp>
        <p:nvSpPr>
          <p:cNvPr id="30723" name="Line 3"/>
          <p:cNvSpPr>
            <a:spLocks noChangeShapeType="1"/>
          </p:cNvSpPr>
          <p:nvPr/>
        </p:nvSpPr>
        <p:spPr bwMode="auto">
          <a:xfrm>
            <a:off x="639763" y="1447800"/>
            <a:ext cx="7610475" cy="0"/>
          </a:xfrm>
          <a:prstGeom prst="line">
            <a:avLst/>
          </a:prstGeom>
          <a:noFill/>
          <a:ln w="28575">
            <a:solidFill>
              <a:srgbClr val="00FFFF"/>
            </a:solidFill>
            <a:round/>
            <a:headEnd/>
            <a:tailEnd/>
          </a:ln>
        </p:spPr>
        <p:txBody>
          <a:bodyPr/>
          <a:lstStyle/>
          <a:p>
            <a:endParaRPr lang="en-US"/>
          </a:p>
        </p:txBody>
      </p:sp>
      <p:sp>
        <p:nvSpPr>
          <p:cNvPr id="30724" name="Line 4"/>
          <p:cNvSpPr>
            <a:spLocks noChangeShapeType="1"/>
          </p:cNvSpPr>
          <p:nvPr/>
        </p:nvSpPr>
        <p:spPr bwMode="auto">
          <a:xfrm>
            <a:off x="639763" y="6096000"/>
            <a:ext cx="7610475" cy="0"/>
          </a:xfrm>
          <a:prstGeom prst="line">
            <a:avLst/>
          </a:prstGeom>
          <a:noFill/>
          <a:ln w="28575">
            <a:solidFill>
              <a:srgbClr val="00FFFF"/>
            </a:solidFill>
            <a:round/>
            <a:headEnd/>
            <a:tailEnd/>
          </a:ln>
        </p:spPr>
        <p:txBody>
          <a:bodyPr/>
          <a:lstStyle/>
          <a:p>
            <a:endParaRPr lang="en-US"/>
          </a:p>
        </p:txBody>
      </p:sp>
      <p:sp>
        <p:nvSpPr>
          <p:cNvPr id="30725" name="Text Box 5"/>
          <p:cNvSpPr txBox="1">
            <a:spLocks noChangeArrowheads="1"/>
          </p:cNvSpPr>
          <p:nvPr/>
        </p:nvSpPr>
        <p:spPr bwMode="auto">
          <a:xfrm>
            <a:off x="304800" y="228600"/>
            <a:ext cx="8610600" cy="519113"/>
          </a:xfrm>
          <a:prstGeom prst="rect">
            <a:avLst/>
          </a:prstGeom>
          <a:noFill/>
          <a:ln w="9525">
            <a:noFill/>
            <a:miter lim="800000"/>
            <a:headEnd/>
            <a:tailEnd/>
          </a:ln>
        </p:spPr>
        <p:txBody>
          <a:bodyPr>
            <a:spAutoFit/>
          </a:bodyPr>
          <a:lstStyle/>
          <a:p>
            <a:pPr algn="ctr" eaLnBrk="0" hangingPunct="0"/>
            <a:r>
              <a:rPr lang="de-DE" sz="2800" b="1">
                <a:solidFill>
                  <a:srgbClr val="2515F9"/>
                </a:solidFill>
              </a:rPr>
              <a:t>Results of adult ALL trials: induction therapy</a:t>
            </a:r>
            <a:endParaRPr lang="de-DE" sz="2400" b="1">
              <a:solidFill>
                <a:srgbClr val="2515F9"/>
              </a:solidFill>
            </a:endParaRPr>
          </a:p>
        </p:txBody>
      </p:sp>
      <p:sp>
        <p:nvSpPr>
          <p:cNvPr id="30726" name="Oval 6"/>
          <p:cNvSpPr>
            <a:spLocks noChangeArrowheads="1"/>
          </p:cNvSpPr>
          <p:nvPr/>
        </p:nvSpPr>
        <p:spPr bwMode="auto">
          <a:xfrm>
            <a:off x="7518400" y="6146800"/>
            <a:ext cx="1143000" cy="533400"/>
          </a:xfrm>
          <a:prstGeom prst="ellipse">
            <a:avLst/>
          </a:prstGeom>
          <a:noFill/>
          <a:ln w="9525">
            <a:solidFill>
              <a:schemeClr val="hlink"/>
            </a:solidFill>
            <a:round/>
            <a:headEnd/>
            <a:tailEnd/>
          </a:ln>
        </p:spPr>
        <p:txBody>
          <a:bodyPr wrap="none" anchor="ctr"/>
          <a:lstStyle/>
          <a:p>
            <a:endParaRPr lang="en-US">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body" sz="half" idx="4294967295"/>
          </p:nvPr>
        </p:nvSpPr>
        <p:spPr>
          <a:xfrm>
            <a:off x="1763713" y="1412875"/>
            <a:ext cx="7056437" cy="4537075"/>
          </a:xfrm>
        </p:spPr>
        <p:txBody>
          <a:bodyPr/>
          <a:lstStyle/>
          <a:p>
            <a:pPr eaLnBrk="1" hangingPunct="1">
              <a:spcBef>
                <a:spcPct val="0"/>
              </a:spcBef>
              <a:buFontTx/>
              <a:buNone/>
            </a:pPr>
            <a:endParaRPr lang="en-GB" sz="1800" b="1" smtClean="0">
              <a:solidFill>
                <a:srgbClr val="66FF33"/>
              </a:solidFill>
            </a:endParaRPr>
          </a:p>
          <a:p>
            <a:pPr eaLnBrk="1" hangingPunct="1">
              <a:buFontTx/>
              <a:buNone/>
            </a:pPr>
            <a:r>
              <a:rPr lang="en-GB" sz="2800" b="1" smtClean="0">
                <a:solidFill>
                  <a:srgbClr val="66FF33"/>
                </a:solidFill>
              </a:rPr>
              <a:t>      </a:t>
            </a:r>
          </a:p>
        </p:txBody>
      </p:sp>
      <p:graphicFrame>
        <p:nvGraphicFramePr>
          <p:cNvPr id="1026" name="Object 3"/>
          <p:cNvGraphicFramePr>
            <a:graphicFrameLocks noChangeAspect="1"/>
          </p:cNvGraphicFramePr>
          <p:nvPr/>
        </p:nvGraphicFramePr>
        <p:xfrm>
          <a:off x="1870075" y="3049588"/>
          <a:ext cx="3043238" cy="2030412"/>
        </p:xfrm>
        <a:graphic>
          <a:graphicData uri="http://schemas.openxmlformats.org/presentationml/2006/ole">
            <p:oleObj spid="_x0000_s1026" name="Gráfico" r:id="rId4" imgW="6096000" imgH="4067085" progId="MSGraph.Chart.8">
              <p:embed followColorScheme="full"/>
            </p:oleObj>
          </a:graphicData>
        </a:graphic>
      </p:graphicFrame>
      <p:sp>
        <p:nvSpPr>
          <p:cNvPr id="1028" name="Text Box 12"/>
          <p:cNvSpPr txBox="1">
            <a:spLocks noChangeArrowheads="1"/>
          </p:cNvSpPr>
          <p:nvPr/>
        </p:nvSpPr>
        <p:spPr bwMode="auto">
          <a:xfrm>
            <a:off x="5638800" y="1895475"/>
            <a:ext cx="2633663" cy="396875"/>
          </a:xfrm>
          <a:prstGeom prst="rect">
            <a:avLst/>
          </a:prstGeom>
          <a:noFill/>
          <a:ln w="9525">
            <a:noFill/>
            <a:miter lim="800000"/>
            <a:headEnd/>
            <a:tailEnd/>
          </a:ln>
        </p:spPr>
        <p:txBody>
          <a:bodyPr wrap="none">
            <a:spAutoFit/>
          </a:bodyPr>
          <a:lstStyle/>
          <a:p>
            <a:r>
              <a:rPr lang="fr-FR" sz="2000">
                <a:solidFill>
                  <a:schemeClr val="bg1"/>
                </a:solidFill>
                <a:latin typeface="Calibri" pitchFamily="34" charset="0"/>
              </a:rPr>
              <a:t>ADULT ALL (n=4687)</a:t>
            </a:r>
          </a:p>
        </p:txBody>
      </p:sp>
      <p:sp>
        <p:nvSpPr>
          <p:cNvPr id="1029" name="Text Box 13"/>
          <p:cNvSpPr txBox="1">
            <a:spLocks noChangeArrowheads="1"/>
          </p:cNvSpPr>
          <p:nvPr/>
        </p:nvSpPr>
        <p:spPr bwMode="auto">
          <a:xfrm>
            <a:off x="785813" y="1889125"/>
            <a:ext cx="3100387" cy="396875"/>
          </a:xfrm>
          <a:prstGeom prst="rect">
            <a:avLst/>
          </a:prstGeom>
          <a:noFill/>
          <a:ln w="9525">
            <a:noFill/>
            <a:miter lim="800000"/>
            <a:headEnd/>
            <a:tailEnd/>
          </a:ln>
        </p:spPr>
        <p:txBody>
          <a:bodyPr wrap="none">
            <a:spAutoFit/>
          </a:bodyPr>
          <a:lstStyle/>
          <a:p>
            <a:r>
              <a:rPr lang="fr-FR" sz="2000">
                <a:solidFill>
                  <a:schemeClr val="bg1"/>
                </a:solidFill>
                <a:latin typeface="Calibri" pitchFamily="34" charset="0"/>
              </a:rPr>
              <a:t>CHILDREN ALL (n=2126)</a:t>
            </a:r>
          </a:p>
        </p:txBody>
      </p:sp>
      <p:pic>
        <p:nvPicPr>
          <p:cNvPr id="1030" name="Picture 19" descr="HLAID-ALL-ADULTS"/>
          <p:cNvPicPr>
            <a:picLocks noChangeAspect="1" noChangeArrowheads="1"/>
          </p:cNvPicPr>
          <p:nvPr/>
        </p:nvPicPr>
        <p:blipFill>
          <a:blip r:embed="rId5" cstate="print"/>
          <a:srcRect/>
          <a:stretch>
            <a:fillRect/>
          </a:stretch>
        </p:blipFill>
        <p:spPr bwMode="auto">
          <a:xfrm>
            <a:off x="428625" y="2143125"/>
            <a:ext cx="4143375" cy="3613150"/>
          </a:xfrm>
          <a:prstGeom prst="rect">
            <a:avLst/>
          </a:prstGeom>
          <a:noFill/>
          <a:ln w="9525">
            <a:noFill/>
            <a:miter lim="800000"/>
            <a:headEnd/>
            <a:tailEnd/>
          </a:ln>
        </p:spPr>
      </p:pic>
      <p:grpSp>
        <p:nvGrpSpPr>
          <p:cNvPr id="2" name="Group 9"/>
          <p:cNvGrpSpPr>
            <a:grpSpLocks/>
          </p:cNvGrpSpPr>
          <p:nvPr/>
        </p:nvGrpSpPr>
        <p:grpSpPr bwMode="auto">
          <a:xfrm>
            <a:off x="1885950" y="3132138"/>
            <a:ext cx="946150" cy="369887"/>
            <a:chOff x="1248" y="1973"/>
            <a:chExt cx="596" cy="233"/>
          </a:xfrm>
        </p:grpSpPr>
        <p:sp>
          <p:nvSpPr>
            <p:cNvPr id="1051" name="Text Box 35"/>
            <p:cNvSpPr txBox="1">
              <a:spLocks noChangeArrowheads="1"/>
            </p:cNvSpPr>
            <p:nvPr/>
          </p:nvSpPr>
          <p:spPr bwMode="auto">
            <a:xfrm>
              <a:off x="1728" y="1973"/>
              <a:ext cx="116" cy="233"/>
            </a:xfrm>
            <a:prstGeom prst="rect">
              <a:avLst/>
            </a:prstGeom>
            <a:noFill/>
            <a:ln w="9525">
              <a:noFill/>
              <a:miter lim="800000"/>
              <a:headEnd/>
              <a:tailEnd/>
            </a:ln>
          </p:spPr>
          <p:txBody>
            <a:bodyPr wrap="none">
              <a:spAutoFit/>
            </a:bodyPr>
            <a:lstStyle/>
            <a:p>
              <a:endParaRPr lang="fr-FR">
                <a:solidFill>
                  <a:srgbClr val="336699"/>
                </a:solidFill>
                <a:latin typeface="Calibri" pitchFamily="34" charset="0"/>
              </a:endParaRPr>
            </a:p>
          </p:txBody>
        </p:sp>
        <p:sp>
          <p:nvSpPr>
            <p:cNvPr id="1052" name="Text Box 36"/>
            <p:cNvSpPr txBox="1">
              <a:spLocks noChangeArrowheads="1"/>
            </p:cNvSpPr>
            <p:nvPr/>
          </p:nvSpPr>
          <p:spPr bwMode="auto">
            <a:xfrm>
              <a:off x="1248" y="1973"/>
              <a:ext cx="116" cy="233"/>
            </a:xfrm>
            <a:prstGeom prst="rect">
              <a:avLst/>
            </a:prstGeom>
            <a:noFill/>
            <a:ln w="9525">
              <a:noFill/>
              <a:miter lim="800000"/>
              <a:headEnd/>
              <a:tailEnd/>
            </a:ln>
          </p:spPr>
          <p:txBody>
            <a:bodyPr wrap="none">
              <a:spAutoFit/>
            </a:bodyPr>
            <a:lstStyle/>
            <a:p>
              <a:endParaRPr lang="fr-FR">
                <a:solidFill>
                  <a:srgbClr val="336699"/>
                </a:solidFill>
                <a:latin typeface="Calibri" pitchFamily="34" charset="0"/>
              </a:endParaRPr>
            </a:p>
          </p:txBody>
        </p:sp>
      </p:grpSp>
      <p:grpSp>
        <p:nvGrpSpPr>
          <p:cNvPr id="3" name="Group 14"/>
          <p:cNvGrpSpPr>
            <a:grpSpLocks/>
          </p:cNvGrpSpPr>
          <p:nvPr/>
        </p:nvGrpSpPr>
        <p:grpSpPr bwMode="auto">
          <a:xfrm>
            <a:off x="1828800" y="4610100"/>
            <a:ext cx="977900" cy="369888"/>
            <a:chOff x="1383" y="2904"/>
            <a:chExt cx="616" cy="233"/>
          </a:xfrm>
        </p:grpSpPr>
        <p:sp>
          <p:nvSpPr>
            <p:cNvPr id="1049" name="Text Box 39"/>
            <p:cNvSpPr txBox="1">
              <a:spLocks noChangeArrowheads="1"/>
            </p:cNvSpPr>
            <p:nvPr/>
          </p:nvSpPr>
          <p:spPr bwMode="auto">
            <a:xfrm>
              <a:off x="1883" y="2904"/>
              <a:ext cx="116" cy="233"/>
            </a:xfrm>
            <a:prstGeom prst="rect">
              <a:avLst/>
            </a:prstGeom>
            <a:noFill/>
            <a:ln w="9525">
              <a:noFill/>
              <a:miter lim="800000"/>
              <a:headEnd/>
              <a:tailEnd/>
            </a:ln>
          </p:spPr>
          <p:txBody>
            <a:bodyPr wrap="none">
              <a:spAutoFit/>
            </a:bodyPr>
            <a:lstStyle/>
            <a:p>
              <a:endParaRPr lang="fr-FR">
                <a:solidFill>
                  <a:schemeClr val="bg2"/>
                </a:solidFill>
                <a:latin typeface="Calibri" pitchFamily="34" charset="0"/>
              </a:endParaRPr>
            </a:p>
          </p:txBody>
        </p:sp>
        <p:sp>
          <p:nvSpPr>
            <p:cNvPr id="1050" name="Text Box 40"/>
            <p:cNvSpPr txBox="1">
              <a:spLocks noChangeArrowheads="1"/>
            </p:cNvSpPr>
            <p:nvPr/>
          </p:nvSpPr>
          <p:spPr bwMode="auto">
            <a:xfrm>
              <a:off x="1383" y="2904"/>
              <a:ext cx="116" cy="233"/>
            </a:xfrm>
            <a:prstGeom prst="rect">
              <a:avLst/>
            </a:prstGeom>
            <a:noFill/>
            <a:ln w="9525">
              <a:noFill/>
              <a:miter lim="800000"/>
              <a:headEnd/>
              <a:tailEnd/>
            </a:ln>
          </p:spPr>
          <p:txBody>
            <a:bodyPr wrap="none">
              <a:spAutoFit/>
            </a:bodyPr>
            <a:lstStyle/>
            <a:p>
              <a:endParaRPr lang="fr-FR">
                <a:solidFill>
                  <a:schemeClr val="bg2"/>
                </a:solidFill>
                <a:latin typeface="Calibri" pitchFamily="34" charset="0"/>
              </a:endParaRPr>
            </a:p>
          </p:txBody>
        </p:sp>
      </p:grpSp>
      <p:sp>
        <p:nvSpPr>
          <p:cNvPr id="1033" name="Text Box 41"/>
          <p:cNvSpPr txBox="1">
            <a:spLocks noChangeArrowheads="1"/>
          </p:cNvSpPr>
          <p:nvPr/>
        </p:nvSpPr>
        <p:spPr bwMode="auto">
          <a:xfrm>
            <a:off x="3214688" y="3571875"/>
            <a:ext cx="1212850" cy="369888"/>
          </a:xfrm>
          <a:prstGeom prst="rect">
            <a:avLst/>
          </a:prstGeom>
          <a:noFill/>
          <a:ln w="9525">
            <a:noFill/>
            <a:miter lim="800000"/>
            <a:headEnd/>
            <a:tailEnd/>
          </a:ln>
        </p:spPr>
        <p:txBody>
          <a:bodyPr wrap="none">
            <a:spAutoFit/>
          </a:bodyPr>
          <a:lstStyle/>
          <a:p>
            <a:r>
              <a:rPr lang="fr-FR">
                <a:latin typeface="Calibri" pitchFamily="34" charset="0"/>
              </a:rPr>
              <a:t>CR1 (2739)</a:t>
            </a:r>
          </a:p>
        </p:txBody>
      </p:sp>
      <p:sp>
        <p:nvSpPr>
          <p:cNvPr id="1034" name="Text Box 42"/>
          <p:cNvSpPr txBox="1">
            <a:spLocks noChangeArrowheads="1"/>
          </p:cNvSpPr>
          <p:nvPr/>
        </p:nvSpPr>
        <p:spPr bwMode="auto">
          <a:xfrm>
            <a:off x="2500313" y="3571875"/>
            <a:ext cx="838200" cy="366713"/>
          </a:xfrm>
          <a:prstGeom prst="rect">
            <a:avLst/>
          </a:prstGeom>
          <a:noFill/>
          <a:ln w="9525">
            <a:noFill/>
            <a:miter lim="800000"/>
            <a:headEnd/>
            <a:tailEnd/>
          </a:ln>
        </p:spPr>
        <p:txBody>
          <a:bodyPr wrap="none">
            <a:spAutoFit/>
          </a:bodyPr>
          <a:lstStyle/>
          <a:p>
            <a:r>
              <a:rPr lang="fr-FR">
                <a:latin typeface="Calibri" pitchFamily="34" charset="0"/>
              </a:rPr>
              <a:t>45+/-1</a:t>
            </a:r>
          </a:p>
        </p:txBody>
      </p:sp>
      <p:sp>
        <p:nvSpPr>
          <p:cNvPr id="1035" name="Text Box 43"/>
          <p:cNvSpPr txBox="1">
            <a:spLocks noChangeArrowheads="1"/>
          </p:cNvSpPr>
          <p:nvPr/>
        </p:nvSpPr>
        <p:spPr bwMode="auto">
          <a:xfrm>
            <a:off x="3357563" y="4214813"/>
            <a:ext cx="1212850" cy="369887"/>
          </a:xfrm>
          <a:prstGeom prst="rect">
            <a:avLst/>
          </a:prstGeom>
          <a:noFill/>
          <a:ln w="9525">
            <a:noFill/>
            <a:miter lim="800000"/>
            <a:headEnd/>
            <a:tailEnd/>
          </a:ln>
        </p:spPr>
        <p:txBody>
          <a:bodyPr wrap="none">
            <a:spAutoFit/>
          </a:bodyPr>
          <a:lstStyle/>
          <a:p>
            <a:r>
              <a:rPr lang="fr-FR">
                <a:latin typeface="Calibri" pitchFamily="34" charset="0"/>
              </a:rPr>
              <a:t>CR2 (1023</a:t>
            </a:r>
            <a:r>
              <a:rPr lang="fr-FR">
                <a:solidFill>
                  <a:srgbClr val="006600"/>
                </a:solidFill>
                <a:latin typeface="Calibri" pitchFamily="34" charset="0"/>
              </a:rPr>
              <a:t>)</a:t>
            </a:r>
          </a:p>
        </p:txBody>
      </p:sp>
      <p:sp>
        <p:nvSpPr>
          <p:cNvPr id="1036" name="Text Box 44"/>
          <p:cNvSpPr txBox="1">
            <a:spLocks noChangeArrowheads="1"/>
          </p:cNvSpPr>
          <p:nvPr/>
        </p:nvSpPr>
        <p:spPr bwMode="auto">
          <a:xfrm>
            <a:off x="2643188" y="4214813"/>
            <a:ext cx="838200" cy="366712"/>
          </a:xfrm>
          <a:prstGeom prst="rect">
            <a:avLst/>
          </a:prstGeom>
          <a:noFill/>
          <a:ln w="9525">
            <a:noFill/>
            <a:miter lim="800000"/>
            <a:headEnd/>
            <a:tailEnd/>
          </a:ln>
        </p:spPr>
        <p:txBody>
          <a:bodyPr wrap="none">
            <a:spAutoFit/>
          </a:bodyPr>
          <a:lstStyle/>
          <a:p>
            <a:r>
              <a:rPr lang="fr-FR">
                <a:latin typeface="Calibri" pitchFamily="34" charset="0"/>
              </a:rPr>
              <a:t>26+/-2</a:t>
            </a:r>
          </a:p>
        </p:txBody>
      </p:sp>
      <p:sp>
        <p:nvSpPr>
          <p:cNvPr id="1037" name="Text Box 45"/>
          <p:cNvSpPr txBox="1">
            <a:spLocks noChangeArrowheads="1"/>
          </p:cNvSpPr>
          <p:nvPr/>
        </p:nvSpPr>
        <p:spPr bwMode="auto">
          <a:xfrm>
            <a:off x="3357563" y="4786313"/>
            <a:ext cx="1133475" cy="369887"/>
          </a:xfrm>
          <a:prstGeom prst="rect">
            <a:avLst/>
          </a:prstGeom>
          <a:noFill/>
          <a:ln w="9525">
            <a:noFill/>
            <a:miter lim="800000"/>
            <a:headEnd/>
            <a:tailEnd/>
          </a:ln>
        </p:spPr>
        <p:txBody>
          <a:bodyPr wrap="none">
            <a:spAutoFit/>
          </a:bodyPr>
          <a:lstStyle/>
          <a:p>
            <a:r>
              <a:rPr lang="fr-FR">
                <a:latin typeface="Calibri" pitchFamily="34" charset="0"/>
              </a:rPr>
              <a:t>ADV (925)</a:t>
            </a:r>
          </a:p>
        </p:txBody>
      </p:sp>
      <p:sp>
        <p:nvSpPr>
          <p:cNvPr id="1038" name="Text Box 46"/>
          <p:cNvSpPr txBox="1">
            <a:spLocks noChangeArrowheads="1"/>
          </p:cNvSpPr>
          <p:nvPr/>
        </p:nvSpPr>
        <p:spPr bwMode="auto">
          <a:xfrm>
            <a:off x="2714625" y="4786313"/>
            <a:ext cx="838200" cy="366712"/>
          </a:xfrm>
          <a:prstGeom prst="rect">
            <a:avLst/>
          </a:prstGeom>
          <a:noFill/>
          <a:ln w="9525">
            <a:noFill/>
            <a:miter lim="800000"/>
            <a:headEnd/>
            <a:tailEnd/>
          </a:ln>
        </p:spPr>
        <p:txBody>
          <a:bodyPr wrap="none">
            <a:spAutoFit/>
          </a:bodyPr>
          <a:lstStyle/>
          <a:p>
            <a:r>
              <a:rPr lang="fr-FR">
                <a:latin typeface="Calibri" pitchFamily="34" charset="0"/>
              </a:rPr>
              <a:t>11+/-1</a:t>
            </a:r>
          </a:p>
        </p:txBody>
      </p:sp>
      <p:sp>
        <p:nvSpPr>
          <p:cNvPr id="1039" name="Rectangle 23"/>
          <p:cNvSpPr>
            <a:spLocks noChangeArrowheads="1"/>
          </p:cNvSpPr>
          <p:nvPr/>
        </p:nvSpPr>
        <p:spPr bwMode="auto">
          <a:xfrm>
            <a:off x="609600" y="152400"/>
            <a:ext cx="7924800" cy="1143000"/>
          </a:xfrm>
          <a:prstGeom prst="rect">
            <a:avLst/>
          </a:prstGeom>
          <a:noFill/>
          <a:ln w="9525">
            <a:noFill/>
            <a:miter lim="800000"/>
            <a:headEnd/>
            <a:tailEnd/>
          </a:ln>
        </p:spPr>
        <p:txBody>
          <a:bodyPr anchor="ctr"/>
          <a:lstStyle/>
          <a:p>
            <a:pPr algn="ctr" eaLnBrk="0" hangingPunct="0"/>
            <a:r>
              <a:rPr lang="es-ES_tradnl" sz="2800" b="1">
                <a:solidFill>
                  <a:srgbClr val="2515F9"/>
                </a:solidFill>
                <a:latin typeface="Calibri" pitchFamily="34" charset="0"/>
              </a:rPr>
              <a:t>Outcome after alloHSCT from for ALL: ALWP registry 1994 - 2008</a:t>
            </a:r>
            <a:endParaRPr lang="es-ES" sz="2800" b="1" i="1">
              <a:solidFill>
                <a:srgbClr val="2515F9"/>
              </a:solidFill>
              <a:latin typeface="Calibri" pitchFamily="34" charset="0"/>
            </a:endParaRPr>
          </a:p>
        </p:txBody>
      </p:sp>
      <p:sp>
        <p:nvSpPr>
          <p:cNvPr id="1040" name="23 CuadroTexto"/>
          <p:cNvSpPr txBox="1">
            <a:spLocks noChangeArrowheads="1"/>
          </p:cNvSpPr>
          <p:nvPr/>
        </p:nvSpPr>
        <p:spPr bwMode="auto">
          <a:xfrm>
            <a:off x="1071563" y="1500188"/>
            <a:ext cx="3111500" cy="369887"/>
          </a:xfrm>
          <a:prstGeom prst="rect">
            <a:avLst/>
          </a:prstGeom>
          <a:noFill/>
          <a:ln w="9525">
            <a:noFill/>
            <a:miter lim="800000"/>
            <a:headEnd/>
            <a:tailEnd/>
          </a:ln>
        </p:spPr>
        <p:txBody>
          <a:bodyPr wrap="none">
            <a:spAutoFit/>
          </a:bodyPr>
          <a:lstStyle/>
          <a:p>
            <a:r>
              <a:rPr lang="es-ES_tradnl" b="1">
                <a:solidFill>
                  <a:srgbClr val="2515F9"/>
                </a:solidFill>
                <a:latin typeface="Calibri" pitchFamily="34" charset="0"/>
              </a:rPr>
              <a:t>HLA-identical sibling (N=4687) </a:t>
            </a:r>
            <a:endParaRPr lang="en-US">
              <a:latin typeface="Calibri" pitchFamily="34" charset="0"/>
            </a:endParaRPr>
          </a:p>
        </p:txBody>
      </p:sp>
      <p:pic>
        <p:nvPicPr>
          <p:cNvPr id="1041" name="Picture 19" descr="MUD-ALL-ADULTS"/>
          <p:cNvPicPr>
            <a:picLocks noChangeAspect="1" noChangeArrowheads="1"/>
          </p:cNvPicPr>
          <p:nvPr/>
        </p:nvPicPr>
        <p:blipFill>
          <a:blip r:embed="rId6" cstate="print"/>
          <a:srcRect/>
          <a:stretch>
            <a:fillRect/>
          </a:stretch>
        </p:blipFill>
        <p:spPr bwMode="auto">
          <a:xfrm>
            <a:off x="4643438" y="2143125"/>
            <a:ext cx="4286250" cy="3624263"/>
          </a:xfrm>
          <a:prstGeom prst="rect">
            <a:avLst/>
          </a:prstGeom>
          <a:noFill/>
          <a:ln w="9525">
            <a:noFill/>
            <a:miter lim="800000"/>
            <a:headEnd/>
            <a:tailEnd/>
          </a:ln>
        </p:spPr>
      </p:pic>
      <p:sp>
        <p:nvSpPr>
          <p:cNvPr id="1042" name="25 CuadroTexto"/>
          <p:cNvSpPr txBox="1">
            <a:spLocks noChangeArrowheads="1"/>
          </p:cNvSpPr>
          <p:nvPr/>
        </p:nvSpPr>
        <p:spPr bwMode="auto">
          <a:xfrm>
            <a:off x="5143500" y="1571625"/>
            <a:ext cx="3573463" cy="369888"/>
          </a:xfrm>
          <a:prstGeom prst="rect">
            <a:avLst/>
          </a:prstGeom>
          <a:noFill/>
          <a:ln w="9525">
            <a:noFill/>
            <a:miter lim="800000"/>
            <a:headEnd/>
            <a:tailEnd/>
          </a:ln>
        </p:spPr>
        <p:txBody>
          <a:bodyPr wrap="none">
            <a:spAutoFit/>
          </a:bodyPr>
          <a:lstStyle/>
          <a:p>
            <a:r>
              <a:rPr lang="en-US" b="1">
                <a:solidFill>
                  <a:srgbClr val="2515F9"/>
                </a:solidFill>
                <a:latin typeface="Calibri" pitchFamily="34" charset="0"/>
              </a:rPr>
              <a:t>Matched unrelated donor (N=2332)</a:t>
            </a:r>
          </a:p>
        </p:txBody>
      </p:sp>
      <p:sp>
        <p:nvSpPr>
          <p:cNvPr id="1043" name="26 Rectángulo"/>
          <p:cNvSpPr>
            <a:spLocks noChangeArrowheads="1"/>
          </p:cNvSpPr>
          <p:nvPr/>
        </p:nvSpPr>
        <p:spPr bwMode="auto">
          <a:xfrm>
            <a:off x="6643688" y="3714750"/>
            <a:ext cx="811212" cy="369888"/>
          </a:xfrm>
          <a:prstGeom prst="rect">
            <a:avLst/>
          </a:prstGeom>
          <a:noFill/>
          <a:ln w="9525">
            <a:noFill/>
            <a:miter lim="800000"/>
            <a:headEnd/>
            <a:tailEnd/>
          </a:ln>
        </p:spPr>
        <p:txBody>
          <a:bodyPr wrap="none">
            <a:spAutoFit/>
          </a:bodyPr>
          <a:lstStyle/>
          <a:p>
            <a:r>
              <a:rPr lang="fr-FR">
                <a:latin typeface="Calibri" pitchFamily="34" charset="0"/>
              </a:rPr>
              <a:t>41+/-2</a:t>
            </a:r>
          </a:p>
        </p:txBody>
      </p:sp>
      <p:sp>
        <p:nvSpPr>
          <p:cNvPr id="1044" name="27 CuadroTexto"/>
          <p:cNvSpPr txBox="1">
            <a:spLocks noChangeArrowheads="1"/>
          </p:cNvSpPr>
          <p:nvPr/>
        </p:nvSpPr>
        <p:spPr bwMode="auto">
          <a:xfrm>
            <a:off x="7429500" y="3714750"/>
            <a:ext cx="1212850" cy="369888"/>
          </a:xfrm>
          <a:prstGeom prst="rect">
            <a:avLst/>
          </a:prstGeom>
          <a:noFill/>
          <a:ln w="9525">
            <a:noFill/>
            <a:miter lim="800000"/>
            <a:headEnd/>
            <a:tailEnd/>
          </a:ln>
        </p:spPr>
        <p:txBody>
          <a:bodyPr wrap="none">
            <a:spAutoFit/>
          </a:bodyPr>
          <a:lstStyle/>
          <a:p>
            <a:r>
              <a:rPr lang="fr-FR">
                <a:latin typeface="Calibri" pitchFamily="34" charset="0"/>
              </a:rPr>
              <a:t>CR1 (1000)</a:t>
            </a:r>
          </a:p>
        </p:txBody>
      </p:sp>
      <p:sp>
        <p:nvSpPr>
          <p:cNvPr id="1045" name="28 CuadroTexto"/>
          <p:cNvSpPr txBox="1">
            <a:spLocks noChangeArrowheads="1"/>
          </p:cNvSpPr>
          <p:nvPr/>
        </p:nvSpPr>
        <p:spPr bwMode="auto">
          <a:xfrm>
            <a:off x="6643688" y="4286250"/>
            <a:ext cx="811212" cy="369888"/>
          </a:xfrm>
          <a:prstGeom prst="rect">
            <a:avLst/>
          </a:prstGeom>
          <a:noFill/>
          <a:ln w="9525">
            <a:noFill/>
            <a:miter lim="800000"/>
            <a:headEnd/>
            <a:tailEnd/>
          </a:ln>
        </p:spPr>
        <p:txBody>
          <a:bodyPr wrap="none">
            <a:spAutoFit/>
          </a:bodyPr>
          <a:lstStyle/>
          <a:p>
            <a:r>
              <a:rPr lang="fr-FR">
                <a:latin typeface="Calibri" pitchFamily="34" charset="0"/>
              </a:rPr>
              <a:t>26+/-2</a:t>
            </a:r>
          </a:p>
        </p:txBody>
      </p:sp>
      <p:sp>
        <p:nvSpPr>
          <p:cNvPr id="1046" name="29 CuadroTexto"/>
          <p:cNvSpPr txBox="1">
            <a:spLocks noChangeArrowheads="1"/>
          </p:cNvSpPr>
          <p:nvPr/>
        </p:nvSpPr>
        <p:spPr bwMode="auto">
          <a:xfrm>
            <a:off x="7429500" y="4286250"/>
            <a:ext cx="1095375" cy="369888"/>
          </a:xfrm>
          <a:prstGeom prst="rect">
            <a:avLst/>
          </a:prstGeom>
          <a:noFill/>
          <a:ln w="9525">
            <a:noFill/>
            <a:miter lim="800000"/>
            <a:headEnd/>
            <a:tailEnd/>
          </a:ln>
        </p:spPr>
        <p:txBody>
          <a:bodyPr wrap="none">
            <a:spAutoFit/>
          </a:bodyPr>
          <a:lstStyle/>
          <a:p>
            <a:r>
              <a:rPr lang="fr-FR">
                <a:latin typeface="Calibri" pitchFamily="34" charset="0"/>
              </a:rPr>
              <a:t>CR2 (784)</a:t>
            </a:r>
            <a:endParaRPr lang="en-US">
              <a:latin typeface="Calibri" pitchFamily="34" charset="0"/>
            </a:endParaRPr>
          </a:p>
        </p:txBody>
      </p:sp>
      <p:sp>
        <p:nvSpPr>
          <p:cNvPr id="1047" name="30 CuadroTexto"/>
          <p:cNvSpPr txBox="1">
            <a:spLocks noChangeArrowheads="1"/>
          </p:cNvSpPr>
          <p:nvPr/>
        </p:nvSpPr>
        <p:spPr bwMode="auto">
          <a:xfrm>
            <a:off x="6786563" y="4857750"/>
            <a:ext cx="693737" cy="369888"/>
          </a:xfrm>
          <a:prstGeom prst="rect">
            <a:avLst/>
          </a:prstGeom>
          <a:noFill/>
          <a:ln w="9525">
            <a:noFill/>
            <a:miter lim="800000"/>
            <a:headEnd/>
            <a:tailEnd/>
          </a:ln>
        </p:spPr>
        <p:txBody>
          <a:bodyPr wrap="none">
            <a:spAutoFit/>
          </a:bodyPr>
          <a:lstStyle/>
          <a:p>
            <a:r>
              <a:rPr lang="fr-FR">
                <a:latin typeface="Calibri" pitchFamily="34" charset="0"/>
              </a:rPr>
              <a:t>9+/-1</a:t>
            </a:r>
          </a:p>
        </p:txBody>
      </p:sp>
      <p:sp>
        <p:nvSpPr>
          <p:cNvPr id="1048" name="31 CuadroTexto"/>
          <p:cNvSpPr txBox="1">
            <a:spLocks noChangeArrowheads="1"/>
          </p:cNvSpPr>
          <p:nvPr/>
        </p:nvSpPr>
        <p:spPr bwMode="auto">
          <a:xfrm>
            <a:off x="7500938" y="4857750"/>
            <a:ext cx="1133475" cy="369888"/>
          </a:xfrm>
          <a:prstGeom prst="rect">
            <a:avLst/>
          </a:prstGeom>
          <a:noFill/>
          <a:ln w="9525">
            <a:noFill/>
            <a:miter lim="800000"/>
            <a:headEnd/>
            <a:tailEnd/>
          </a:ln>
        </p:spPr>
        <p:txBody>
          <a:bodyPr wrap="none">
            <a:spAutoFit/>
          </a:bodyPr>
          <a:lstStyle/>
          <a:p>
            <a:r>
              <a:rPr lang="fr-FR">
                <a:latin typeface="Calibri" pitchFamily="34" charset="0"/>
              </a:rPr>
              <a:t>ADV (548)</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30288" y="2039938"/>
            <a:ext cx="565150" cy="3819525"/>
            <a:chOff x="682" y="1285"/>
            <a:chExt cx="356" cy="2406"/>
          </a:xfrm>
        </p:grpSpPr>
        <p:sp>
          <p:nvSpPr>
            <p:cNvPr id="31828" name="Rectangle 3"/>
            <p:cNvSpPr>
              <a:spLocks noChangeArrowheads="1"/>
            </p:cNvSpPr>
            <p:nvPr/>
          </p:nvSpPr>
          <p:spPr bwMode="auto">
            <a:xfrm>
              <a:off x="842" y="3499"/>
              <a:ext cx="19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0</a:t>
              </a:r>
            </a:p>
          </p:txBody>
        </p:sp>
        <p:sp>
          <p:nvSpPr>
            <p:cNvPr id="31829" name="Rectangle 4"/>
            <p:cNvSpPr>
              <a:spLocks noChangeArrowheads="1"/>
            </p:cNvSpPr>
            <p:nvPr/>
          </p:nvSpPr>
          <p:spPr bwMode="auto">
            <a:xfrm>
              <a:off x="762" y="3059"/>
              <a:ext cx="27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20</a:t>
              </a:r>
            </a:p>
          </p:txBody>
        </p:sp>
        <p:sp>
          <p:nvSpPr>
            <p:cNvPr id="31830" name="Rectangle 5"/>
            <p:cNvSpPr>
              <a:spLocks noChangeArrowheads="1"/>
            </p:cNvSpPr>
            <p:nvPr/>
          </p:nvSpPr>
          <p:spPr bwMode="auto">
            <a:xfrm>
              <a:off x="762" y="2615"/>
              <a:ext cx="27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40</a:t>
              </a:r>
            </a:p>
          </p:txBody>
        </p:sp>
        <p:sp>
          <p:nvSpPr>
            <p:cNvPr id="31831" name="Rectangle 6"/>
            <p:cNvSpPr>
              <a:spLocks noChangeArrowheads="1"/>
            </p:cNvSpPr>
            <p:nvPr/>
          </p:nvSpPr>
          <p:spPr bwMode="auto">
            <a:xfrm>
              <a:off x="762" y="2171"/>
              <a:ext cx="27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60</a:t>
              </a:r>
            </a:p>
          </p:txBody>
        </p:sp>
        <p:sp>
          <p:nvSpPr>
            <p:cNvPr id="31832" name="Rectangle 7"/>
            <p:cNvSpPr>
              <a:spLocks noChangeArrowheads="1"/>
            </p:cNvSpPr>
            <p:nvPr/>
          </p:nvSpPr>
          <p:spPr bwMode="auto">
            <a:xfrm>
              <a:off x="762" y="1729"/>
              <a:ext cx="27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80</a:t>
              </a:r>
            </a:p>
          </p:txBody>
        </p:sp>
        <p:sp>
          <p:nvSpPr>
            <p:cNvPr id="31833" name="Rectangle 8"/>
            <p:cNvSpPr>
              <a:spLocks noChangeArrowheads="1"/>
            </p:cNvSpPr>
            <p:nvPr/>
          </p:nvSpPr>
          <p:spPr bwMode="auto">
            <a:xfrm>
              <a:off x="682" y="1285"/>
              <a:ext cx="35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100</a:t>
              </a:r>
            </a:p>
          </p:txBody>
        </p:sp>
      </p:grpSp>
      <p:sp>
        <p:nvSpPr>
          <p:cNvPr id="31747" name="Rectangle 9"/>
          <p:cNvSpPr>
            <a:spLocks noChangeArrowheads="1"/>
          </p:cNvSpPr>
          <p:nvPr/>
        </p:nvSpPr>
        <p:spPr bwMode="auto">
          <a:xfrm rot="-5400000">
            <a:off x="-158750" y="3790951"/>
            <a:ext cx="1831975" cy="336550"/>
          </a:xfrm>
          <a:prstGeom prst="rect">
            <a:avLst/>
          </a:prstGeom>
          <a:noFill/>
          <a:ln w="9525">
            <a:noFill/>
            <a:miter lim="800000"/>
            <a:headEnd/>
            <a:tailEnd/>
          </a:ln>
        </p:spPr>
        <p:txBody>
          <a:bodyPr wrap="none" lIns="92075" tIns="46038" rIns="92075" bIns="46038">
            <a:spAutoFit/>
          </a:bodyPr>
          <a:lstStyle/>
          <a:p>
            <a:pPr algn="ctr" eaLnBrk="0" hangingPunct="0"/>
            <a:r>
              <a:rPr lang="en-US" sz="1600" b="1"/>
              <a:t>Probability, %</a:t>
            </a:r>
          </a:p>
        </p:txBody>
      </p:sp>
      <p:sp>
        <p:nvSpPr>
          <p:cNvPr id="26628" name="Rectangle 10"/>
          <p:cNvSpPr>
            <a:spLocks noChangeArrowheads="1"/>
          </p:cNvSpPr>
          <p:nvPr/>
        </p:nvSpPr>
        <p:spPr bwMode="auto">
          <a:xfrm>
            <a:off x="1690688" y="2190750"/>
            <a:ext cx="6534150" cy="3524250"/>
          </a:xfrm>
          <a:prstGeom prst="rect">
            <a:avLst/>
          </a:prstGeom>
          <a:solidFill>
            <a:schemeClr val="accent4">
              <a:lumMod val="20000"/>
              <a:lumOff val="80000"/>
            </a:schemeClr>
          </a:solidFill>
          <a:ln w="12699">
            <a:solidFill>
              <a:schemeClr val="tx1"/>
            </a:solidFill>
            <a:miter lim="800000"/>
            <a:headEnd type="none" w="sm" len="sm"/>
            <a:tailEnd type="none" w="sm" len="sm"/>
          </a:ln>
        </p:spPr>
        <p:txBody>
          <a:bodyPr wrap="none" anchor="ctr"/>
          <a:lstStyle/>
          <a:p>
            <a:pPr>
              <a:defRPr/>
            </a:pPr>
            <a:endParaRPr lang="es-ES"/>
          </a:p>
        </p:txBody>
      </p:sp>
      <p:sp>
        <p:nvSpPr>
          <p:cNvPr id="31749" name="Line 11"/>
          <p:cNvSpPr>
            <a:spLocks noChangeShapeType="1"/>
          </p:cNvSpPr>
          <p:nvPr/>
        </p:nvSpPr>
        <p:spPr bwMode="auto">
          <a:xfrm flipV="1">
            <a:off x="2779713"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50" name="Line 12"/>
          <p:cNvSpPr>
            <a:spLocks noChangeShapeType="1"/>
          </p:cNvSpPr>
          <p:nvPr/>
        </p:nvSpPr>
        <p:spPr bwMode="auto">
          <a:xfrm flipV="1">
            <a:off x="3868738"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51" name="Line 13"/>
          <p:cNvSpPr>
            <a:spLocks noChangeShapeType="1"/>
          </p:cNvSpPr>
          <p:nvPr/>
        </p:nvSpPr>
        <p:spPr bwMode="auto">
          <a:xfrm flipV="1">
            <a:off x="5502275"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52" name="Line 14"/>
          <p:cNvSpPr>
            <a:spLocks noChangeShapeType="1"/>
          </p:cNvSpPr>
          <p:nvPr/>
        </p:nvSpPr>
        <p:spPr bwMode="auto">
          <a:xfrm flipV="1">
            <a:off x="7135813"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53" name="Line 15"/>
          <p:cNvSpPr>
            <a:spLocks noChangeShapeType="1"/>
          </p:cNvSpPr>
          <p:nvPr/>
        </p:nvSpPr>
        <p:spPr bwMode="auto">
          <a:xfrm flipV="1">
            <a:off x="8224838"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54" name="Line 16"/>
          <p:cNvSpPr>
            <a:spLocks noChangeShapeType="1"/>
          </p:cNvSpPr>
          <p:nvPr/>
        </p:nvSpPr>
        <p:spPr bwMode="auto">
          <a:xfrm flipV="1">
            <a:off x="1690688" y="5713413"/>
            <a:ext cx="0" cy="76200"/>
          </a:xfrm>
          <a:prstGeom prst="line">
            <a:avLst/>
          </a:prstGeom>
          <a:noFill/>
          <a:ln w="12700">
            <a:solidFill>
              <a:schemeClr val="tx1"/>
            </a:solidFill>
            <a:round/>
            <a:headEnd type="none" w="sm" len="sm"/>
            <a:tailEnd type="none" w="sm" len="sm"/>
          </a:ln>
        </p:spPr>
        <p:txBody>
          <a:bodyPr/>
          <a:lstStyle/>
          <a:p>
            <a:endParaRPr lang="en-US"/>
          </a:p>
        </p:txBody>
      </p:sp>
      <p:grpSp>
        <p:nvGrpSpPr>
          <p:cNvPr id="3" name="Group 17"/>
          <p:cNvGrpSpPr>
            <a:grpSpLocks/>
          </p:cNvGrpSpPr>
          <p:nvPr/>
        </p:nvGrpSpPr>
        <p:grpSpPr bwMode="auto">
          <a:xfrm>
            <a:off x="1616075" y="2192338"/>
            <a:ext cx="68263" cy="3522662"/>
            <a:chOff x="1018" y="1381"/>
            <a:chExt cx="43" cy="2215"/>
          </a:xfrm>
        </p:grpSpPr>
        <p:sp>
          <p:nvSpPr>
            <p:cNvPr id="31822" name="Line 18"/>
            <p:cNvSpPr>
              <a:spLocks noChangeShapeType="1"/>
            </p:cNvSpPr>
            <p:nvPr/>
          </p:nvSpPr>
          <p:spPr bwMode="auto">
            <a:xfrm>
              <a:off x="1018" y="3596"/>
              <a:ext cx="43" cy="0"/>
            </a:xfrm>
            <a:prstGeom prst="line">
              <a:avLst/>
            </a:prstGeom>
            <a:noFill/>
            <a:ln w="12700">
              <a:solidFill>
                <a:schemeClr val="tx1"/>
              </a:solidFill>
              <a:round/>
              <a:headEnd type="none" w="sm" len="sm"/>
              <a:tailEnd type="none" w="sm" len="sm"/>
            </a:ln>
          </p:spPr>
          <p:txBody>
            <a:bodyPr/>
            <a:lstStyle/>
            <a:p>
              <a:endParaRPr lang="en-US"/>
            </a:p>
          </p:txBody>
        </p:sp>
        <p:sp>
          <p:nvSpPr>
            <p:cNvPr id="31823" name="Line 19"/>
            <p:cNvSpPr>
              <a:spLocks noChangeShapeType="1"/>
            </p:cNvSpPr>
            <p:nvPr/>
          </p:nvSpPr>
          <p:spPr bwMode="auto">
            <a:xfrm>
              <a:off x="1018" y="3155"/>
              <a:ext cx="43" cy="0"/>
            </a:xfrm>
            <a:prstGeom prst="line">
              <a:avLst/>
            </a:prstGeom>
            <a:noFill/>
            <a:ln w="12700">
              <a:solidFill>
                <a:schemeClr val="tx1"/>
              </a:solidFill>
              <a:round/>
              <a:headEnd type="none" w="sm" len="sm"/>
              <a:tailEnd type="none" w="sm" len="sm"/>
            </a:ln>
          </p:spPr>
          <p:txBody>
            <a:bodyPr/>
            <a:lstStyle/>
            <a:p>
              <a:endParaRPr lang="en-US"/>
            </a:p>
          </p:txBody>
        </p:sp>
        <p:sp>
          <p:nvSpPr>
            <p:cNvPr id="31824" name="Line 20"/>
            <p:cNvSpPr>
              <a:spLocks noChangeShapeType="1"/>
            </p:cNvSpPr>
            <p:nvPr/>
          </p:nvSpPr>
          <p:spPr bwMode="auto">
            <a:xfrm>
              <a:off x="1018" y="2712"/>
              <a:ext cx="43" cy="0"/>
            </a:xfrm>
            <a:prstGeom prst="line">
              <a:avLst/>
            </a:prstGeom>
            <a:noFill/>
            <a:ln w="12700">
              <a:solidFill>
                <a:schemeClr val="tx1"/>
              </a:solidFill>
              <a:round/>
              <a:headEnd type="none" w="sm" len="sm"/>
              <a:tailEnd type="none" w="sm" len="sm"/>
            </a:ln>
          </p:spPr>
          <p:txBody>
            <a:bodyPr/>
            <a:lstStyle/>
            <a:p>
              <a:endParaRPr lang="en-US"/>
            </a:p>
          </p:txBody>
        </p:sp>
        <p:sp>
          <p:nvSpPr>
            <p:cNvPr id="31825" name="Line 21"/>
            <p:cNvSpPr>
              <a:spLocks noChangeShapeType="1"/>
            </p:cNvSpPr>
            <p:nvPr/>
          </p:nvSpPr>
          <p:spPr bwMode="auto">
            <a:xfrm>
              <a:off x="1018" y="2269"/>
              <a:ext cx="43" cy="0"/>
            </a:xfrm>
            <a:prstGeom prst="line">
              <a:avLst/>
            </a:prstGeom>
            <a:noFill/>
            <a:ln w="12700">
              <a:solidFill>
                <a:schemeClr val="tx1"/>
              </a:solidFill>
              <a:round/>
              <a:headEnd type="none" w="sm" len="sm"/>
              <a:tailEnd type="none" w="sm" len="sm"/>
            </a:ln>
          </p:spPr>
          <p:txBody>
            <a:bodyPr/>
            <a:lstStyle/>
            <a:p>
              <a:endParaRPr lang="en-US"/>
            </a:p>
          </p:txBody>
        </p:sp>
        <p:sp>
          <p:nvSpPr>
            <p:cNvPr id="31826" name="Line 22"/>
            <p:cNvSpPr>
              <a:spLocks noChangeShapeType="1"/>
            </p:cNvSpPr>
            <p:nvPr/>
          </p:nvSpPr>
          <p:spPr bwMode="auto">
            <a:xfrm>
              <a:off x="1018" y="1825"/>
              <a:ext cx="43" cy="0"/>
            </a:xfrm>
            <a:prstGeom prst="line">
              <a:avLst/>
            </a:prstGeom>
            <a:noFill/>
            <a:ln w="12700">
              <a:solidFill>
                <a:schemeClr val="tx1"/>
              </a:solidFill>
              <a:round/>
              <a:headEnd type="none" w="sm" len="sm"/>
              <a:tailEnd type="none" w="sm" len="sm"/>
            </a:ln>
          </p:spPr>
          <p:txBody>
            <a:bodyPr/>
            <a:lstStyle/>
            <a:p>
              <a:endParaRPr lang="en-US"/>
            </a:p>
          </p:txBody>
        </p:sp>
        <p:sp>
          <p:nvSpPr>
            <p:cNvPr id="31827" name="Line 23"/>
            <p:cNvSpPr>
              <a:spLocks noChangeShapeType="1"/>
            </p:cNvSpPr>
            <p:nvPr/>
          </p:nvSpPr>
          <p:spPr bwMode="auto">
            <a:xfrm>
              <a:off x="1018" y="1381"/>
              <a:ext cx="43" cy="0"/>
            </a:xfrm>
            <a:prstGeom prst="line">
              <a:avLst/>
            </a:prstGeom>
            <a:noFill/>
            <a:ln w="12700">
              <a:solidFill>
                <a:schemeClr val="tx1"/>
              </a:solidFill>
              <a:round/>
              <a:headEnd type="none" w="sm" len="sm"/>
              <a:tailEnd type="none" w="sm" len="sm"/>
            </a:ln>
          </p:spPr>
          <p:txBody>
            <a:bodyPr/>
            <a:lstStyle/>
            <a:p>
              <a:endParaRPr lang="en-US"/>
            </a:p>
          </p:txBody>
        </p:sp>
      </p:grpSp>
      <p:sp>
        <p:nvSpPr>
          <p:cNvPr id="31756" name="Rectangle 24"/>
          <p:cNvSpPr>
            <a:spLocks noChangeArrowheads="1"/>
          </p:cNvSpPr>
          <p:nvPr/>
        </p:nvSpPr>
        <p:spPr bwMode="auto">
          <a:xfrm>
            <a:off x="4468813" y="3771900"/>
            <a:ext cx="3679825" cy="282575"/>
          </a:xfrm>
          <a:prstGeom prst="rect">
            <a:avLst/>
          </a:prstGeom>
          <a:noFill/>
          <a:ln w="9525">
            <a:noFill/>
            <a:miter lim="800000"/>
            <a:headEnd/>
            <a:tailEnd/>
          </a:ln>
        </p:spPr>
        <p:txBody>
          <a:bodyPr lIns="92075" tIns="46038" rIns="92075" bIns="46038">
            <a:spAutoFit/>
          </a:bodyPr>
          <a:lstStyle/>
          <a:p>
            <a:pPr algn="r" eaLnBrk="0" hangingPunct="0">
              <a:lnSpc>
                <a:spcPts val="1500"/>
              </a:lnSpc>
            </a:pPr>
            <a:r>
              <a:rPr lang="en-US" sz="1200" b="1"/>
              <a:t>CR1 &lt;20 (N=466)</a:t>
            </a:r>
          </a:p>
        </p:txBody>
      </p:sp>
      <p:sp>
        <p:nvSpPr>
          <p:cNvPr id="31757" name="Line 25"/>
          <p:cNvSpPr>
            <a:spLocks noChangeShapeType="1"/>
          </p:cNvSpPr>
          <p:nvPr/>
        </p:nvSpPr>
        <p:spPr bwMode="auto">
          <a:xfrm flipV="1">
            <a:off x="2235200"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58" name="Line 26"/>
          <p:cNvSpPr>
            <a:spLocks noChangeShapeType="1"/>
          </p:cNvSpPr>
          <p:nvPr/>
        </p:nvSpPr>
        <p:spPr bwMode="auto">
          <a:xfrm flipV="1">
            <a:off x="3324225"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59" name="Line 27"/>
          <p:cNvSpPr>
            <a:spLocks noChangeShapeType="1"/>
          </p:cNvSpPr>
          <p:nvPr/>
        </p:nvSpPr>
        <p:spPr bwMode="auto">
          <a:xfrm flipV="1">
            <a:off x="4413250"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60" name="Line 28"/>
          <p:cNvSpPr>
            <a:spLocks noChangeShapeType="1"/>
          </p:cNvSpPr>
          <p:nvPr/>
        </p:nvSpPr>
        <p:spPr bwMode="auto">
          <a:xfrm flipV="1">
            <a:off x="6591300"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61" name="Line 29"/>
          <p:cNvSpPr>
            <a:spLocks noChangeShapeType="1"/>
          </p:cNvSpPr>
          <p:nvPr/>
        </p:nvSpPr>
        <p:spPr bwMode="auto">
          <a:xfrm flipV="1">
            <a:off x="7680325"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62" name="Rectangle 30"/>
          <p:cNvSpPr>
            <a:spLocks noChangeArrowheads="1"/>
          </p:cNvSpPr>
          <p:nvPr/>
        </p:nvSpPr>
        <p:spPr bwMode="auto">
          <a:xfrm>
            <a:off x="1535113"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0</a:t>
            </a:r>
          </a:p>
        </p:txBody>
      </p:sp>
      <p:sp>
        <p:nvSpPr>
          <p:cNvPr id="31763" name="Rectangle 31"/>
          <p:cNvSpPr>
            <a:spLocks noChangeArrowheads="1"/>
          </p:cNvSpPr>
          <p:nvPr/>
        </p:nvSpPr>
        <p:spPr bwMode="auto">
          <a:xfrm>
            <a:off x="3709988"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2</a:t>
            </a:r>
          </a:p>
        </p:txBody>
      </p:sp>
      <p:sp>
        <p:nvSpPr>
          <p:cNvPr id="31764" name="Rectangle 32"/>
          <p:cNvSpPr>
            <a:spLocks noChangeArrowheads="1"/>
          </p:cNvSpPr>
          <p:nvPr/>
        </p:nvSpPr>
        <p:spPr bwMode="auto">
          <a:xfrm>
            <a:off x="8067675"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6</a:t>
            </a:r>
          </a:p>
        </p:txBody>
      </p:sp>
      <p:sp>
        <p:nvSpPr>
          <p:cNvPr id="31765" name="Rectangle 33"/>
          <p:cNvSpPr>
            <a:spLocks noChangeArrowheads="1"/>
          </p:cNvSpPr>
          <p:nvPr/>
        </p:nvSpPr>
        <p:spPr bwMode="auto">
          <a:xfrm>
            <a:off x="2619375" y="5783263"/>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1</a:t>
            </a:r>
          </a:p>
        </p:txBody>
      </p:sp>
      <p:sp>
        <p:nvSpPr>
          <p:cNvPr id="31766" name="Rectangle 34"/>
          <p:cNvSpPr>
            <a:spLocks noChangeArrowheads="1"/>
          </p:cNvSpPr>
          <p:nvPr/>
        </p:nvSpPr>
        <p:spPr bwMode="auto">
          <a:xfrm>
            <a:off x="4800600" y="5783263"/>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3</a:t>
            </a:r>
          </a:p>
        </p:txBody>
      </p:sp>
      <p:sp>
        <p:nvSpPr>
          <p:cNvPr id="31767" name="Rectangle 35"/>
          <p:cNvSpPr>
            <a:spLocks noChangeArrowheads="1"/>
          </p:cNvSpPr>
          <p:nvPr/>
        </p:nvSpPr>
        <p:spPr bwMode="auto">
          <a:xfrm>
            <a:off x="4510088" y="6186488"/>
            <a:ext cx="827087" cy="336550"/>
          </a:xfrm>
          <a:prstGeom prst="rect">
            <a:avLst/>
          </a:prstGeom>
          <a:noFill/>
          <a:ln w="9525">
            <a:noFill/>
            <a:miter lim="800000"/>
            <a:headEnd/>
            <a:tailEnd/>
          </a:ln>
        </p:spPr>
        <p:txBody>
          <a:bodyPr wrap="none" lIns="92075" tIns="46038" rIns="92075" bIns="46038">
            <a:spAutoFit/>
          </a:bodyPr>
          <a:lstStyle/>
          <a:p>
            <a:pPr eaLnBrk="0" hangingPunct="0"/>
            <a:r>
              <a:rPr lang="en-US" sz="1600" b="1"/>
              <a:t>Years</a:t>
            </a:r>
          </a:p>
        </p:txBody>
      </p:sp>
      <p:sp>
        <p:nvSpPr>
          <p:cNvPr id="31768" name="Rectangle 36"/>
          <p:cNvSpPr>
            <a:spLocks noChangeArrowheads="1"/>
          </p:cNvSpPr>
          <p:nvPr/>
        </p:nvSpPr>
        <p:spPr bwMode="auto">
          <a:xfrm>
            <a:off x="5886450"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4</a:t>
            </a:r>
          </a:p>
        </p:txBody>
      </p:sp>
      <p:sp>
        <p:nvSpPr>
          <p:cNvPr id="31769" name="Rectangle 37"/>
          <p:cNvSpPr>
            <a:spLocks noChangeArrowheads="1"/>
          </p:cNvSpPr>
          <p:nvPr/>
        </p:nvSpPr>
        <p:spPr bwMode="auto">
          <a:xfrm>
            <a:off x="6980238"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5</a:t>
            </a:r>
          </a:p>
        </p:txBody>
      </p:sp>
      <p:sp>
        <p:nvSpPr>
          <p:cNvPr id="31770" name="Rectangle 38"/>
          <p:cNvSpPr>
            <a:spLocks noGrp="1" noChangeArrowheads="1"/>
          </p:cNvSpPr>
          <p:nvPr>
            <p:ph type="title"/>
          </p:nvPr>
        </p:nvSpPr>
        <p:spPr>
          <a:xfrm>
            <a:off x="541338" y="457200"/>
            <a:ext cx="8061325" cy="1366838"/>
          </a:xfrm>
        </p:spPr>
        <p:txBody>
          <a:bodyPr/>
          <a:lstStyle/>
          <a:p>
            <a:r>
              <a:rPr lang="en-US" sz="2600" b="1" smtClean="0">
                <a:solidFill>
                  <a:srgbClr val="2515F9"/>
                </a:solidFill>
              </a:rPr>
              <a:t>Probability of Survival after Unrelated Donor Transplants for ALL, 1998-2004</a:t>
            </a:r>
            <a:br>
              <a:rPr lang="en-US" sz="2600" b="1" smtClean="0">
                <a:solidFill>
                  <a:srgbClr val="2515F9"/>
                </a:solidFill>
              </a:rPr>
            </a:br>
            <a:r>
              <a:rPr lang="en-US" sz="2600" b="1" smtClean="0">
                <a:solidFill>
                  <a:srgbClr val="2515F9"/>
                </a:solidFill>
              </a:rPr>
              <a:t>- by Age and Disease Status -</a:t>
            </a:r>
          </a:p>
        </p:txBody>
      </p:sp>
      <p:sp>
        <p:nvSpPr>
          <p:cNvPr id="31771" name="Line 39"/>
          <p:cNvSpPr>
            <a:spLocks noChangeShapeType="1"/>
          </p:cNvSpPr>
          <p:nvPr/>
        </p:nvSpPr>
        <p:spPr bwMode="auto">
          <a:xfrm flipV="1">
            <a:off x="4957763"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72" name="Line 40"/>
          <p:cNvSpPr>
            <a:spLocks noChangeShapeType="1"/>
          </p:cNvSpPr>
          <p:nvPr/>
        </p:nvSpPr>
        <p:spPr bwMode="auto">
          <a:xfrm flipV="1">
            <a:off x="6046788"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73" name="Rectangle 41"/>
          <p:cNvSpPr>
            <a:spLocks noChangeArrowheads="1"/>
          </p:cNvSpPr>
          <p:nvPr/>
        </p:nvSpPr>
        <p:spPr bwMode="auto">
          <a:xfrm>
            <a:off x="1757363" y="5362575"/>
            <a:ext cx="1130300" cy="282575"/>
          </a:xfrm>
          <a:prstGeom prst="rect">
            <a:avLst/>
          </a:prstGeom>
          <a:noFill/>
          <a:ln w="9525">
            <a:noFill/>
            <a:miter lim="800000"/>
            <a:headEnd/>
            <a:tailEnd/>
          </a:ln>
        </p:spPr>
        <p:txBody>
          <a:bodyPr lIns="92075" tIns="46038" rIns="92075" bIns="46038">
            <a:spAutoFit/>
          </a:bodyPr>
          <a:lstStyle/>
          <a:p>
            <a:pPr eaLnBrk="0" hangingPunct="0">
              <a:lnSpc>
                <a:spcPts val="1500"/>
              </a:lnSpc>
            </a:pPr>
            <a:r>
              <a:rPr lang="en-US" sz="1200" b="1"/>
              <a:t>P &lt; 0.001</a:t>
            </a:r>
          </a:p>
        </p:txBody>
      </p:sp>
      <p:sp>
        <p:nvSpPr>
          <p:cNvPr id="31774" name="Rectangle 42"/>
          <p:cNvSpPr>
            <a:spLocks noChangeArrowheads="1"/>
          </p:cNvSpPr>
          <p:nvPr/>
        </p:nvSpPr>
        <p:spPr bwMode="auto">
          <a:xfrm>
            <a:off x="4211638" y="4797425"/>
            <a:ext cx="3679825" cy="282575"/>
          </a:xfrm>
          <a:prstGeom prst="rect">
            <a:avLst/>
          </a:prstGeom>
          <a:noFill/>
          <a:ln w="9525">
            <a:noFill/>
            <a:miter lim="800000"/>
            <a:headEnd/>
            <a:tailEnd/>
          </a:ln>
        </p:spPr>
        <p:txBody>
          <a:bodyPr lIns="92075" tIns="46038" rIns="92075" bIns="46038">
            <a:spAutoFit/>
          </a:bodyPr>
          <a:lstStyle/>
          <a:p>
            <a:pPr algn="r" eaLnBrk="0" hangingPunct="0">
              <a:lnSpc>
                <a:spcPts val="1500"/>
              </a:lnSpc>
            </a:pPr>
            <a:r>
              <a:rPr lang="en-US" sz="1200" b="1"/>
              <a:t>CR2+ 20+ (N=1,221)</a:t>
            </a:r>
          </a:p>
        </p:txBody>
      </p:sp>
      <p:sp>
        <p:nvSpPr>
          <p:cNvPr id="31775" name="Rectangle 43"/>
          <p:cNvSpPr>
            <a:spLocks noChangeArrowheads="1"/>
          </p:cNvSpPr>
          <p:nvPr/>
        </p:nvSpPr>
        <p:spPr bwMode="auto">
          <a:xfrm>
            <a:off x="4005263" y="5091113"/>
            <a:ext cx="3679825" cy="282575"/>
          </a:xfrm>
          <a:prstGeom prst="rect">
            <a:avLst/>
          </a:prstGeom>
          <a:noFill/>
          <a:ln w="9525">
            <a:noFill/>
            <a:miter lim="800000"/>
            <a:headEnd/>
            <a:tailEnd/>
          </a:ln>
        </p:spPr>
        <p:txBody>
          <a:bodyPr lIns="92075" tIns="46038" rIns="92075" bIns="46038">
            <a:spAutoFit/>
          </a:bodyPr>
          <a:lstStyle/>
          <a:p>
            <a:pPr algn="r" eaLnBrk="0" hangingPunct="0">
              <a:lnSpc>
                <a:spcPts val="1500"/>
              </a:lnSpc>
            </a:pPr>
            <a:r>
              <a:rPr lang="en-US" sz="1200" b="1"/>
              <a:t>Advanced &lt;20(N=244)</a:t>
            </a:r>
          </a:p>
        </p:txBody>
      </p:sp>
      <p:sp>
        <p:nvSpPr>
          <p:cNvPr id="31776" name="Freeform 44"/>
          <p:cNvSpPr>
            <a:spLocks/>
          </p:cNvSpPr>
          <p:nvPr/>
        </p:nvSpPr>
        <p:spPr bwMode="auto">
          <a:xfrm>
            <a:off x="1689100" y="2190750"/>
            <a:ext cx="6513513" cy="1944688"/>
          </a:xfrm>
          <a:custGeom>
            <a:avLst/>
            <a:gdLst>
              <a:gd name="T0" fmla="*/ 2147483647 w 14280"/>
              <a:gd name="T1" fmla="*/ 2147483647 h 3392"/>
              <a:gd name="T2" fmla="*/ 2147483647 w 14280"/>
              <a:gd name="T3" fmla="*/ 2147483647 h 3392"/>
              <a:gd name="T4" fmla="*/ 2147483647 w 14280"/>
              <a:gd name="T5" fmla="*/ 2147483647 h 3392"/>
              <a:gd name="T6" fmla="*/ 2147483647 w 14280"/>
              <a:gd name="T7" fmla="*/ 2147483647 h 3392"/>
              <a:gd name="T8" fmla="*/ 2147483647 w 14280"/>
              <a:gd name="T9" fmla="*/ 2147483647 h 3392"/>
              <a:gd name="T10" fmla="*/ 2147483647 w 14280"/>
              <a:gd name="T11" fmla="*/ 2147483647 h 3392"/>
              <a:gd name="T12" fmla="*/ 2147483647 w 14280"/>
              <a:gd name="T13" fmla="*/ 2147483647 h 3392"/>
              <a:gd name="T14" fmla="*/ 2147483647 w 14280"/>
              <a:gd name="T15" fmla="*/ 2147483647 h 3392"/>
              <a:gd name="T16" fmla="*/ 2147483647 w 14280"/>
              <a:gd name="T17" fmla="*/ 2147483647 h 3392"/>
              <a:gd name="T18" fmla="*/ 2147483647 w 14280"/>
              <a:gd name="T19" fmla="*/ 2147483647 h 3392"/>
              <a:gd name="T20" fmla="*/ 2147483647 w 14280"/>
              <a:gd name="T21" fmla="*/ 2147483647 h 3392"/>
              <a:gd name="T22" fmla="*/ 2147483647 w 14280"/>
              <a:gd name="T23" fmla="*/ 2147483647 h 3392"/>
              <a:gd name="T24" fmla="*/ 2147483647 w 14280"/>
              <a:gd name="T25" fmla="*/ 2147483647 h 3392"/>
              <a:gd name="T26" fmla="*/ 2147483647 w 14280"/>
              <a:gd name="T27" fmla="*/ 2147483647 h 3392"/>
              <a:gd name="T28" fmla="*/ 2147483647 w 14280"/>
              <a:gd name="T29" fmla="*/ 2147483647 h 3392"/>
              <a:gd name="T30" fmla="*/ 2147483647 w 14280"/>
              <a:gd name="T31" fmla="*/ 2147483647 h 3392"/>
              <a:gd name="T32" fmla="*/ 2147483647 w 14280"/>
              <a:gd name="T33" fmla="*/ 2147483647 h 3392"/>
              <a:gd name="T34" fmla="*/ 2147483647 w 14280"/>
              <a:gd name="T35" fmla="*/ 2147483647 h 3392"/>
              <a:gd name="T36" fmla="*/ 2147483647 w 14280"/>
              <a:gd name="T37" fmla="*/ 2147483647 h 3392"/>
              <a:gd name="T38" fmla="*/ 2147483647 w 14280"/>
              <a:gd name="T39" fmla="*/ 2147483647 h 3392"/>
              <a:gd name="T40" fmla="*/ 2147483647 w 14280"/>
              <a:gd name="T41" fmla="*/ 2147483647 h 3392"/>
              <a:gd name="T42" fmla="*/ 2147483647 w 14280"/>
              <a:gd name="T43" fmla="*/ 2147483647 h 3392"/>
              <a:gd name="T44" fmla="*/ 2147483647 w 14280"/>
              <a:gd name="T45" fmla="*/ 2147483647 h 3392"/>
              <a:gd name="T46" fmla="*/ 2147483647 w 14280"/>
              <a:gd name="T47" fmla="*/ 2147483647 h 3392"/>
              <a:gd name="T48" fmla="*/ 2147483647 w 14280"/>
              <a:gd name="T49" fmla="*/ 2147483647 h 3392"/>
              <a:gd name="T50" fmla="*/ 2147483647 w 14280"/>
              <a:gd name="T51" fmla="*/ 2147483647 h 3392"/>
              <a:gd name="T52" fmla="*/ 2147483647 w 14280"/>
              <a:gd name="T53" fmla="*/ 2147483647 h 3392"/>
              <a:gd name="T54" fmla="*/ 2147483647 w 14280"/>
              <a:gd name="T55" fmla="*/ 2147483647 h 3392"/>
              <a:gd name="T56" fmla="*/ 2147483647 w 14280"/>
              <a:gd name="T57" fmla="*/ 2147483647 h 3392"/>
              <a:gd name="T58" fmla="*/ 2147483647 w 14280"/>
              <a:gd name="T59" fmla="*/ 2147483647 h 3392"/>
              <a:gd name="T60" fmla="*/ 2147483647 w 14280"/>
              <a:gd name="T61" fmla="*/ 2147483647 h 3392"/>
              <a:gd name="T62" fmla="*/ 2147483647 w 14280"/>
              <a:gd name="T63" fmla="*/ 2147483647 h 3392"/>
              <a:gd name="T64" fmla="*/ 2147483647 w 14280"/>
              <a:gd name="T65" fmla="*/ 2147483647 h 3392"/>
              <a:gd name="T66" fmla="*/ 2147483647 w 14280"/>
              <a:gd name="T67" fmla="*/ 2147483647 h 3392"/>
              <a:gd name="T68" fmla="*/ 2147483647 w 14280"/>
              <a:gd name="T69" fmla="*/ 2147483647 h 3392"/>
              <a:gd name="T70" fmla="*/ 2147483647 w 14280"/>
              <a:gd name="T71" fmla="*/ 2147483647 h 3392"/>
              <a:gd name="T72" fmla="*/ 2147483647 w 14280"/>
              <a:gd name="T73" fmla="*/ 2147483647 h 3392"/>
              <a:gd name="T74" fmla="*/ 2147483647 w 14280"/>
              <a:gd name="T75" fmla="*/ 2147483647 h 3392"/>
              <a:gd name="T76" fmla="*/ 2147483647 w 14280"/>
              <a:gd name="T77" fmla="*/ 2147483647 h 3392"/>
              <a:gd name="T78" fmla="*/ 2147483647 w 14280"/>
              <a:gd name="T79" fmla="*/ 2147483647 h 3392"/>
              <a:gd name="T80" fmla="*/ 2147483647 w 14280"/>
              <a:gd name="T81" fmla="*/ 2147483647 h 3392"/>
              <a:gd name="T82" fmla="*/ 2147483647 w 14280"/>
              <a:gd name="T83" fmla="*/ 2147483647 h 3392"/>
              <a:gd name="T84" fmla="*/ 2147483647 w 14280"/>
              <a:gd name="T85" fmla="*/ 2147483647 h 3392"/>
              <a:gd name="T86" fmla="*/ 2147483647 w 14280"/>
              <a:gd name="T87" fmla="*/ 2147483647 h 3392"/>
              <a:gd name="T88" fmla="*/ 2147483647 w 14280"/>
              <a:gd name="T89" fmla="*/ 2147483647 h 3392"/>
              <a:gd name="T90" fmla="*/ 2147483647 w 14280"/>
              <a:gd name="T91" fmla="*/ 2147483647 h 3392"/>
              <a:gd name="T92" fmla="*/ 2147483647 w 14280"/>
              <a:gd name="T93" fmla="*/ 2147483647 h 3392"/>
              <a:gd name="T94" fmla="*/ 2147483647 w 14280"/>
              <a:gd name="T95" fmla="*/ 2147483647 h 3392"/>
              <a:gd name="T96" fmla="*/ 2147483647 w 14280"/>
              <a:gd name="T97" fmla="*/ 2147483647 h 3392"/>
              <a:gd name="T98" fmla="*/ 2147483647 w 14280"/>
              <a:gd name="T99" fmla="*/ 2147483647 h 3392"/>
              <a:gd name="T100" fmla="*/ 2147483647 w 14280"/>
              <a:gd name="T101" fmla="*/ 2147483647 h 3392"/>
              <a:gd name="T102" fmla="*/ 2147483647 w 14280"/>
              <a:gd name="T103" fmla="*/ 2147483647 h 3392"/>
              <a:gd name="T104" fmla="*/ 2147483647 w 14280"/>
              <a:gd name="T105" fmla="*/ 2147483647 h 3392"/>
              <a:gd name="T106" fmla="*/ 2147483647 w 14280"/>
              <a:gd name="T107" fmla="*/ 2147483647 h 3392"/>
              <a:gd name="T108" fmla="*/ 2147483647 w 14280"/>
              <a:gd name="T109" fmla="*/ 2147483647 h 3392"/>
              <a:gd name="T110" fmla="*/ 2147483647 w 14280"/>
              <a:gd name="T111" fmla="*/ 2147483647 h 3392"/>
              <a:gd name="T112" fmla="*/ 2147483647 w 14280"/>
              <a:gd name="T113" fmla="*/ 2147483647 h 3392"/>
              <a:gd name="T114" fmla="*/ 2147483647 w 14280"/>
              <a:gd name="T115" fmla="*/ 2147483647 h 3392"/>
              <a:gd name="T116" fmla="*/ 2147483647 w 14280"/>
              <a:gd name="T117" fmla="*/ 2147483647 h 3392"/>
              <a:gd name="T118" fmla="*/ 2147483647 w 14280"/>
              <a:gd name="T119" fmla="*/ 2147483647 h 3392"/>
              <a:gd name="T120" fmla="*/ 2147483647 w 14280"/>
              <a:gd name="T121" fmla="*/ 2147483647 h 3392"/>
              <a:gd name="T122" fmla="*/ 2147483647 w 14280"/>
              <a:gd name="T123" fmla="*/ 2147483647 h 3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80"/>
              <a:gd name="T187" fmla="*/ 0 h 3392"/>
              <a:gd name="T188" fmla="*/ 14280 w 14280"/>
              <a:gd name="T189" fmla="*/ 3392 h 3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80" h="3392">
                <a:moveTo>
                  <a:pt x="0" y="0"/>
                </a:moveTo>
                <a:lnTo>
                  <a:pt x="97" y="0"/>
                </a:lnTo>
                <a:lnTo>
                  <a:pt x="97" y="11"/>
                </a:lnTo>
                <a:lnTo>
                  <a:pt x="109" y="11"/>
                </a:lnTo>
                <a:lnTo>
                  <a:pt x="109" y="22"/>
                </a:lnTo>
                <a:lnTo>
                  <a:pt x="115" y="22"/>
                </a:lnTo>
                <a:lnTo>
                  <a:pt x="115" y="51"/>
                </a:lnTo>
                <a:lnTo>
                  <a:pt x="144" y="51"/>
                </a:lnTo>
                <a:lnTo>
                  <a:pt x="144" y="62"/>
                </a:lnTo>
                <a:lnTo>
                  <a:pt x="173" y="62"/>
                </a:lnTo>
                <a:lnTo>
                  <a:pt x="173" y="75"/>
                </a:lnTo>
                <a:lnTo>
                  <a:pt x="179" y="75"/>
                </a:lnTo>
                <a:lnTo>
                  <a:pt x="179" y="91"/>
                </a:lnTo>
                <a:lnTo>
                  <a:pt x="184" y="91"/>
                </a:lnTo>
                <a:lnTo>
                  <a:pt x="184" y="115"/>
                </a:lnTo>
                <a:lnTo>
                  <a:pt x="190" y="115"/>
                </a:lnTo>
                <a:lnTo>
                  <a:pt x="190" y="133"/>
                </a:lnTo>
                <a:lnTo>
                  <a:pt x="195" y="133"/>
                </a:lnTo>
                <a:lnTo>
                  <a:pt x="195" y="155"/>
                </a:lnTo>
                <a:lnTo>
                  <a:pt x="208" y="155"/>
                </a:lnTo>
                <a:lnTo>
                  <a:pt x="208" y="173"/>
                </a:lnTo>
                <a:lnTo>
                  <a:pt x="219" y="173"/>
                </a:lnTo>
                <a:lnTo>
                  <a:pt x="219" y="195"/>
                </a:lnTo>
                <a:lnTo>
                  <a:pt x="224" y="195"/>
                </a:lnTo>
                <a:lnTo>
                  <a:pt x="224" y="224"/>
                </a:lnTo>
                <a:lnTo>
                  <a:pt x="237" y="224"/>
                </a:lnTo>
                <a:lnTo>
                  <a:pt x="237" y="248"/>
                </a:lnTo>
                <a:lnTo>
                  <a:pt x="242" y="248"/>
                </a:lnTo>
                <a:lnTo>
                  <a:pt x="242" y="265"/>
                </a:lnTo>
                <a:lnTo>
                  <a:pt x="259" y="265"/>
                </a:lnTo>
                <a:lnTo>
                  <a:pt x="259" y="316"/>
                </a:lnTo>
                <a:lnTo>
                  <a:pt x="265" y="316"/>
                </a:lnTo>
                <a:lnTo>
                  <a:pt x="265" y="327"/>
                </a:lnTo>
                <a:lnTo>
                  <a:pt x="271" y="327"/>
                </a:lnTo>
                <a:lnTo>
                  <a:pt x="271" y="356"/>
                </a:lnTo>
                <a:lnTo>
                  <a:pt x="277" y="356"/>
                </a:lnTo>
                <a:lnTo>
                  <a:pt x="277" y="385"/>
                </a:lnTo>
                <a:lnTo>
                  <a:pt x="299" y="385"/>
                </a:lnTo>
                <a:lnTo>
                  <a:pt x="299" y="397"/>
                </a:lnTo>
                <a:lnTo>
                  <a:pt x="306" y="397"/>
                </a:lnTo>
                <a:lnTo>
                  <a:pt x="306" y="409"/>
                </a:lnTo>
                <a:lnTo>
                  <a:pt x="311" y="409"/>
                </a:lnTo>
                <a:lnTo>
                  <a:pt x="311" y="420"/>
                </a:lnTo>
                <a:lnTo>
                  <a:pt x="317" y="420"/>
                </a:lnTo>
                <a:lnTo>
                  <a:pt x="317" y="461"/>
                </a:lnTo>
                <a:lnTo>
                  <a:pt x="323" y="461"/>
                </a:lnTo>
                <a:lnTo>
                  <a:pt x="323" y="489"/>
                </a:lnTo>
                <a:lnTo>
                  <a:pt x="340" y="489"/>
                </a:lnTo>
                <a:lnTo>
                  <a:pt x="340" y="501"/>
                </a:lnTo>
                <a:lnTo>
                  <a:pt x="345" y="501"/>
                </a:lnTo>
                <a:lnTo>
                  <a:pt x="345" y="518"/>
                </a:lnTo>
                <a:lnTo>
                  <a:pt x="351" y="518"/>
                </a:lnTo>
                <a:lnTo>
                  <a:pt x="351" y="558"/>
                </a:lnTo>
                <a:lnTo>
                  <a:pt x="369" y="558"/>
                </a:lnTo>
                <a:lnTo>
                  <a:pt x="369" y="570"/>
                </a:lnTo>
                <a:lnTo>
                  <a:pt x="374" y="570"/>
                </a:lnTo>
                <a:lnTo>
                  <a:pt x="374" y="581"/>
                </a:lnTo>
                <a:lnTo>
                  <a:pt x="380" y="581"/>
                </a:lnTo>
                <a:lnTo>
                  <a:pt x="380" y="633"/>
                </a:lnTo>
                <a:lnTo>
                  <a:pt x="385" y="633"/>
                </a:lnTo>
                <a:lnTo>
                  <a:pt x="385" y="650"/>
                </a:lnTo>
                <a:lnTo>
                  <a:pt x="409" y="650"/>
                </a:lnTo>
                <a:lnTo>
                  <a:pt x="409" y="662"/>
                </a:lnTo>
                <a:lnTo>
                  <a:pt x="414" y="662"/>
                </a:lnTo>
                <a:lnTo>
                  <a:pt x="414" y="702"/>
                </a:lnTo>
                <a:lnTo>
                  <a:pt x="420" y="702"/>
                </a:lnTo>
                <a:lnTo>
                  <a:pt x="420" y="713"/>
                </a:lnTo>
                <a:lnTo>
                  <a:pt x="431" y="713"/>
                </a:lnTo>
                <a:lnTo>
                  <a:pt x="431" y="742"/>
                </a:lnTo>
                <a:lnTo>
                  <a:pt x="438" y="742"/>
                </a:lnTo>
                <a:lnTo>
                  <a:pt x="438" y="771"/>
                </a:lnTo>
                <a:lnTo>
                  <a:pt x="449" y="771"/>
                </a:lnTo>
                <a:lnTo>
                  <a:pt x="449" y="824"/>
                </a:lnTo>
                <a:lnTo>
                  <a:pt x="460" y="824"/>
                </a:lnTo>
                <a:lnTo>
                  <a:pt x="460" y="864"/>
                </a:lnTo>
                <a:lnTo>
                  <a:pt x="472" y="864"/>
                </a:lnTo>
                <a:lnTo>
                  <a:pt x="472" y="875"/>
                </a:lnTo>
                <a:lnTo>
                  <a:pt x="478" y="875"/>
                </a:lnTo>
                <a:lnTo>
                  <a:pt x="478" y="915"/>
                </a:lnTo>
                <a:lnTo>
                  <a:pt x="501" y="915"/>
                </a:lnTo>
                <a:lnTo>
                  <a:pt x="501" y="956"/>
                </a:lnTo>
                <a:lnTo>
                  <a:pt x="518" y="956"/>
                </a:lnTo>
                <a:lnTo>
                  <a:pt x="518" y="967"/>
                </a:lnTo>
                <a:lnTo>
                  <a:pt x="524" y="967"/>
                </a:lnTo>
                <a:lnTo>
                  <a:pt x="524" y="996"/>
                </a:lnTo>
                <a:lnTo>
                  <a:pt x="547" y="996"/>
                </a:lnTo>
                <a:lnTo>
                  <a:pt x="547" y="1036"/>
                </a:lnTo>
                <a:lnTo>
                  <a:pt x="553" y="1036"/>
                </a:lnTo>
                <a:lnTo>
                  <a:pt x="553" y="1047"/>
                </a:lnTo>
                <a:lnTo>
                  <a:pt x="558" y="1047"/>
                </a:lnTo>
                <a:lnTo>
                  <a:pt x="558" y="1089"/>
                </a:lnTo>
                <a:lnTo>
                  <a:pt x="565" y="1089"/>
                </a:lnTo>
                <a:lnTo>
                  <a:pt x="565" y="1105"/>
                </a:lnTo>
                <a:lnTo>
                  <a:pt x="571" y="1105"/>
                </a:lnTo>
                <a:lnTo>
                  <a:pt x="571" y="1117"/>
                </a:lnTo>
                <a:lnTo>
                  <a:pt x="576" y="1117"/>
                </a:lnTo>
                <a:lnTo>
                  <a:pt x="576" y="1129"/>
                </a:lnTo>
                <a:lnTo>
                  <a:pt x="593" y="1129"/>
                </a:lnTo>
                <a:lnTo>
                  <a:pt x="593" y="1146"/>
                </a:lnTo>
                <a:lnTo>
                  <a:pt x="605" y="1146"/>
                </a:lnTo>
                <a:lnTo>
                  <a:pt x="605" y="1169"/>
                </a:lnTo>
                <a:lnTo>
                  <a:pt x="616" y="1169"/>
                </a:lnTo>
                <a:lnTo>
                  <a:pt x="616" y="1187"/>
                </a:lnTo>
                <a:lnTo>
                  <a:pt x="622" y="1187"/>
                </a:lnTo>
                <a:lnTo>
                  <a:pt x="622" y="1198"/>
                </a:lnTo>
                <a:lnTo>
                  <a:pt x="628" y="1198"/>
                </a:lnTo>
                <a:lnTo>
                  <a:pt x="628" y="1209"/>
                </a:lnTo>
                <a:lnTo>
                  <a:pt x="639" y="1209"/>
                </a:lnTo>
                <a:lnTo>
                  <a:pt x="639" y="1227"/>
                </a:lnTo>
                <a:lnTo>
                  <a:pt x="645" y="1227"/>
                </a:lnTo>
                <a:lnTo>
                  <a:pt x="645" y="1237"/>
                </a:lnTo>
                <a:lnTo>
                  <a:pt x="668" y="1237"/>
                </a:lnTo>
                <a:lnTo>
                  <a:pt x="668" y="1266"/>
                </a:lnTo>
                <a:lnTo>
                  <a:pt x="708" y="1266"/>
                </a:lnTo>
                <a:lnTo>
                  <a:pt x="708" y="1295"/>
                </a:lnTo>
                <a:lnTo>
                  <a:pt x="725" y="1295"/>
                </a:lnTo>
                <a:lnTo>
                  <a:pt x="725" y="1312"/>
                </a:lnTo>
                <a:lnTo>
                  <a:pt x="748" y="1312"/>
                </a:lnTo>
                <a:lnTo>
                  <a:pt x="748" y="1324"/>
                </a:lnTo>
                <a:lnTo>
                  <a:pt x="754" y="1324"/>
                </a:lnTo>
                <a:lnTo>
                  <a:pt x="754" y="1341"/>
                </a:lnTo>
                <a:lnTo>
                  <a:pt x="766" y="1341"/>
                </a:lnTo>
                <a:lnTo>
                  <a:pt x="766" y="1353"/>
                </a:lnTo>
                <a:lnTo>
                  <a:pt x="772" y="1353"/>
                </a:lnTo>
                <a:lnTo>
                  <a:pt x="772" y="1370"/>
                </a:lnTo>
                <a:lnTo>
                  <a:pt x="777" y="1370"/>
                </a:lnTo>
                <a:lnTo>
                  <a:pt x="777" y="1381"/>
                </a:lnTo>
                <a:lnTo>
                  <a:pt x="823" y="1381"/>
                </a:lnTo>
                <a:lnTo>
                  <a:pt x="823" y="1428"/>
                </a:lnTo>
                <a:lnTo>
                  <a:pt x="830" y="1428"/>
                </a:lnTo>
                <a:lnTo>
                  <a:pt x="830" y="1445"/>
                </a:lnTo>
                <a:lnTo>
                  <a:pt x="910" y="1445"/>
                </a:lnTo>
                <a:lnTo>
                  <a:pt x="910" y="1457"/>
                </a:lnTo>
                <a:lnTo>
                  <a:pt x="928" y="1457"/>
                </a:lnTo>
                <a:lnTo>
                  <a:pt x="928" y="1474"/>
                </a:lnTo>
                <a:lnTo>
                  <a:pt x="934" y="1474"/>
                </a:lnTo>
                <a:lnTo>
                  <a:pt x="934" y="1486"/>
                </a:lnTo>
                <a:lnTo>
                  <a:pt x="939" y="1486"/>
                </a:lnTo>
                <a:lnTo>
                  <a:pt x="939" y="1503"/>
                </a:lnTo>
                <a:lnTo>
                  <a:pt x="955" y="1503"/>
                </a:lnTo>
                <a:lnTo>
                  <a:pt x="955" y="1521"/>
                </a:lnTo>
                <a:lnTo>
                  <a:pt x="979" y="1521"/>
                </a:lnTo>
                <a:lnTo>
                  <a:pt x="979" y="1548"/>
                </a:lnTo>
                <a:lnTo>
                  <a:pt x="996" y="1548"/>
                </a:lnTo>
                <a:lnTo>
                  <a:pt x="996" y="1566"/>
                </a:lnTo>
                <a:lnTo>
                  <a:pt x="1025" y="1566"/>
                </a:lnTo>
                <a:lnTo>
                  <a:pt x="1025" y="1577"/>
                </a:lnTo>
                <a:lnTo>
                  <a:pt x="1053" y="1577"/>
                </a:lnTo>
                <a:lnTo>
                  <a:pt x="1053" y="1595"/>
                </a:lnTo>
                <a:lnTo>
                  <a:pt x="1077" y="1595"/>
                </a:lnTo>
                <a:lnTo>
                  <a:pt x="1077" y="1624"/>
                </a:lnTo>
                <a:lnTo>
                  <a:pt x="1082" y="1624"/>
                </a:lnTo>
                <a:lnTo>
                  <a:pt x="1082" y="1641"/>
                </a:lnTo>
                <a:lnTo>
                  <a:pt x="1193" y="1641"/>
                </a:lnTo>
                <a:lnTo>
                  <a:pt x="1193" y="1653"/>
                </a:lnTo>
                <a:lnTo>
                  <a:pt x="1215" y="1653"/>
                </a:lnTo>
                <a:lnTo>
                  <a:pt x="1215" y="1687"/>
                </a:lnTo>
                <a:lnTo>
                  <a:pt x="1244" y="1687"/>
                </a:lnTo>
                <a:lnTo>
                  <a:pt x="1244" y="1699"/>
                </a:lnTo>
                <a:lnTo>
                  <a:pt x="1250" y="1699"/>
                </a:lnTo>
                <a:lnTo>
                  <a:pt x="1250" y="1716"/>
                </a:lnTo>
                <a:lnTo>
                  <a:pt x="1256" y="1716"/>
                </a:lnTo>
                <a:lnTo>
                  <a:pt x="1256" y="1733"/>
                </a:lnTo>
                <a:lnTo>
                  <a:pt x="1262" y="1733"/>
                </a:lnTo>
                <a:lnTo>
                  <a:pt x="1262" y="1744"/>
                </a:lnTo>
                <a:lnTo>
                  <a:pt x="1272" y="1744"/>
                </a:lnTo>
                <a:lnTo>
                  <a:pt x="1272" y="1762"/>
                </a:lnTo>
                <a:lnTo>
                  <a:pt x="1284" y="1762"/>
                </a:lnTo>
                <a:lnTo>
                  <a:pt x="1284" y="1780"/>
                </a:lnTo>
                <a:lnTo>
                  <a:pt x="1301" y="1780"/>
                </a:lnTo>
                <a:lnTo>
                  <a:pt x="1301" y="1791"/>
                </a:lnTo>
                <a:lnTo>
                  <a:pt x="1307" y="1791"/>
                </a:lnTo>
                <a:lnTo>
                  <a:pt x="1307" y="1808"/>
                </a:lnTo>
                <a:lnTo>
                  <a:pt x="1318" y="1808"/>
                </a:lnTo>
                <a:lnTo>
                  <a:pt x="1318" y="1826"/>
                </a:lnTo>
                <a:lnTo>
                  <a:pt x="1354" y="1826"/>
                </a:lnTo>
                <a:lnTo>
                  <a:pt x="1354" y="1855"/>
                </a:lnTo>
                <a:lnTo>
                  <a:pt x="1388" y="1855"/>
                </a:lnTo>
                <a:lnTo>
                  <a:pt x="1388" y="1871"/>
                </a:lnTo>
                <a:lnTo>
                  <a:pt x="1445" y="1871"/>
                </a:lnTo>
                <a:lnTo>
                  <a:pt x="1445" y="1889"/>
                </a:lnTo>
                <a:lnTo>
                  <a:pt x="1469" y="1889"/>
                </a:lnTo>
                <a:lnTo>
                  <a:pt x="1469" y="1900"/>
                </a:lnTo>
                <a:lnTo>
                  <a:pt x="1487" y="1900"/>
                </a:lnTo>
                <a:lnTo>
                  <a:pt x="1487" y="1918"/>
                </a:lnTo>
                <a:lnTo>
                  <a:pt x="1515" y="1918"/>
                </a:lnTo>
                <a:lnTo>
                  <a:pt x="1515" y="1934"/>
                </a:lnTo>
                <a:lnTo>
                  <a:pt x="1590" y="1934"/>
                </a:lnTo>
                <a:lnTo>
                  <a:pt x="1590" y="1947"/>
                </a:lnTo>
                <a:lnTo>
                  <a:pt x="1635" y="1947"/>
                </a:lnTo>
                <a:lnTo>
                  <a:pt x="1635" y="1963"/>
                </a:lnTo>
                <a:lnTo>
                  <a:pt x="1647" y="1963"/>
                </a:lnTo>
                <a:lnTo>
                  <a:pt x="1647" y="1981"/>
                </a:lnTo>
                <a:lnTo>
                  <a:pt x="1659" y="1981"/>
                </a:lnTo>
                <a:lnTo>
                  <a:pt x="1659" y="1998"/>
                </a:lnTo>
                <a:lnTo>
                  <a:pt x="1693" y="1998"/>
                </a:lnTo>
                <a:lnTo>
                  <a:pt x="1693" y="2027"/>
                </a:lnTo>
                <a:lnTo>
                  <a:pt x="1779" y="2027"/>
                </a:lnTo>
                <a:lnTo>
                  <a:pt x="1779" y="2045"/>
                </a:lnTo>
                <a:lnTo>
                  <a:pt x="1797" y="2045"/>
                </a:lnTo>
                <a:lnTo>
                  <a:pt x="1797" y="2062"/>
                </a:lnTo>
                <a:lnTo>
                  <a:pt x="1815" y="2062"/>
                </a:lnTo>
                <a:lnTo>
                  <a:pt x="1815" y="2073"/>
                </a:lnTo>
                <a:lnTo>
                  <a:pt x="1878" y="2073"/>
                </a:lnTo>
                <a:lnTo>
                  <a:pt x="1878" y="2091"/>
                </a:lnTo>
                <a:lnTo>
                  <a:pt x="1884" y="2091"/>
                </a:lnTo>
                <a:lnTo>
                  <a:pt x="1884" y="2107"/>
                </a:lnTo>
                <a:lnTo>
                  <a:pt x="1890" y="2107"/>
                </a:lnTo>
                <a:lnTo>
                  <a:pt x="1890" y="2125"/>
                </a:lnTo>
                <a:lnTo>
                  <a:pt x="1901" y="2125"/>
                </a:lnTo>
                <a:lnTo>
                  <a:pt x="1901" y="2136"/>
                </a:lnTo>
                <a:lnTo>
                  <a:pt x="1969" y="2136"/>
                </a:lnTo>
                <a:lnTo>
                  <a:pt x="1969" y="2154"/>
                </a:lnTo>
                <a:lnTo>
                  <a:pt x="1993" y="2154"/>
                </a:lnTo>
                <a:lnTo>
                  <a:pt x="1993" y="2171"/>
                </a:lnTo>
                <a:lnTo>
                  <a:pt x="2080" y="2171"/>
                </a:lnTo>
                <a:lnTo>
                  <a:pt x="2080" y="2188"/>
                </a:lnTo>
                <a:lnTo>
                  <a:pt x="2137" y="2188"/>
                </a:lnTo>
                <a:lnTo>
                  <a:pt x="2137" y="2199"/>
                </a:lnTo>
                <a:lnTo>
                  <a:pt x="2143" y="2199"/>
                </a:lnTo>
                <a:lnTo>
                  <a:pt x="2143" y="2217"/>
                </a:lnTo>
                <a:lnTo>
                  <a:pt x="2149" y="2217"/>
                </a:lnTo>
                <a:lnTo>
                  <a:pt x="2149" y="2234"/>
                </a:lnTo>
                <a:lnTo>
                  <a:pt x="2155" y="2234"/>
                </a:lnTo>
                <a:lnTo>
                  <a:pt x="2155" y="2268"/>
                </a:lnTo>
                <a:lnTo>
                  <a:pt x="2160" y="2268"/>
                </a:lnTo>
                <a:lnTo>
                  <a:pt x="2160" y="2281"/>
                </a:lnTo>
                <a:lnTo>
                  <a:pt x="2223" y="2281"/>
                </a:lnTo>
                <a:lnTo>
                  <a:pt x="2223" y="2297"/>
                </a:lnTo>
                <a:lnTo>
                  <a:pt x="2275" y="2297"/>
                </a:lnTo>
                <a:lnTo>
                  <a:pt x="2275" y="2315"/>
                </a:lnTo>
                <a:lnTo>
                  <a:pt x="2316" y="2315"/>
                </a:lnTo>
                <a:lnTo>
                  <a:pt x="2316" y="2350"/>
                </a:lnTo>
                <a:lnTo>
                  <a:pt x="2563" y="2350"/>
                </a:lnTo>
                <a:lnTo>
                  <a:pt x="2563" y="2367"/>
                </a:lnTo>
                <a:lnTo>
                  <a:pt x="2586" y="2367"/>
                </a:lnTo>
                <a:lnTo>
                  <a:pt x="2586" y="2384"/>
                </a:lnTo>
                <a:lnTo>
                  <a:pt x="2626" y="2384"/>
                </a:lnTo>
                <a:lnTo>
                  <a:pt x="2626" y="2401"/>
                </a:lnTo>
                <a:lnTo>
                  <a:pt x="2737" y="2401"/>
                </a:lnTo>
                <a:lnTo>
                  <a:pt x="2737" y="2425"/>
                </a:lnTo>
                <a:lnTo>
                  <a:pt x="2800" y="2425"/>
                </a:lnTo>
                <a:lnTo>
                  <a:pt x="2800" y="2442"/>
                </a:lnTo>
                <a:lnTo>
                  <a:pt x="2862" y="2442"/>
                </a:lnTo>
                <a:lnTo>
                  <a:pt x="2862" y="2459"/>
                </a:lnTo>
                <a:lnTo>
                  <a:pt x="2869" y="2459"/>
                </a:lnTo>
                <a:lnTo>
                  <a:pt x="2869" y="2483"/>
                </a:lnTo>
                <a:lnTo>
                  <a:pt x="2920" y="2483"/>
                </a:lnTo>
                <a:lnTo>
                  <a:pt x="2920" y="2516"/>
                </a:lnTo>
                <a:lnTo>
                  <a:pt x="2949" y="2516"/>
                </a:lnTo>
                <a:lnTo>
                  <a:pt x="2949" y="2540"/>
                </a:lnTo>
                <a:lnTo>
                  <a:pt x="2972" y="2540"/>
                </a:lnTo>
                <a:lnTo>
                  <a:pt x="2972" y="2557"/>
                </a:lnTo>
                <a:lnTo>
                  <a:pt x="2989" y="2557"/>
                </a:lnTo>
                <a:lnTo>
                  <a:pt x="2989" y="2574"/>
                </a:lnTo>
                <a:lnTo>
                  <a:pt x="3151" y="2574"/>
                </a:lnTo>
                <a:lnTo>
                  <a:pt x="3151" y="2597"/>
                </a:lnTo>
                <a:lnTo>
                  <a:pt x="3169" y="2597"/>
                </a:lnTo>
                <a:lnTo>
                  <a:pt x="3169" y="2615"/>
                </a:lnTo>
                <a:lnTo>
                  <a:pt x="3317" y="2615"/>
                </a:lnTo>
                <a:lnTo>
                  <a:pt x="3317" y="2631"/>
                </a:lnTo>
                <a:lnTo>
                  <a:pt x="3479" y="2631"/>
                </a:lnTo>
                <a:lnTo>
                  <a:pt x="3479" y="2655"/>
                </a:lnTo>
                <a:lnTo>
                  <a:pt x="3485" y="2655"/>
                </a:lnTo>
                <a:lnTo>
                  <a:pt x="3485" y="2678"/>
                </a:lnTo>
                <a:lnTo>
                  <a:pt x="3525" y="2678"/>
                </a:lnTo>
                <a:lnTo>
                  <a:pt x="3525" y="2695"/>
                </a:lnTo>
                <a:lnTo>
                  <a:pt x="3623" y="2695"/>
                </a:lnTo>
                <a:lnTo>
                  <a:pt x="3623" y="2718"/>
                </a:lnTo>
                <a:lnTo>
                  <a:pt x="3882" y="2718"/>
                </a:lnTo>
                <a:lnTo>
                  <a:pt x="3882" y="2759"/>
                </a:lnTo>
                <a:lnTo>
                  <a:pt x="4021" y="2759"/>
                </a:lnTo>
                <a:lnTo>
                  <a:pt x="4021" y="2782"/>
                </a:lnTo>
                <a:lnTo>
                  <a:pt x="4124" y="2782"/>
                </a:lnTo>
                <a:lnTo>
                  <a:pt x="4124" y="2799"/>
                </a:lnTo>
                <a:lnTo>
                  <a:pt x="4280" y="2799"/>
                </a:lnTo>
                <a:lnTo>
                  <a:pt x="4280" y="2821"/>
                </a:lnTo>
                <a:lnTo>
                  <a:pt x="4337" y="2821"/>
                </a:lnTo>
                <a:lnTo>
                  <a:pt x="4337" y="2845"/>
                </a:lnTo>
                <a:lnTo>
                  <a:pt x="4447" y="2845"/>
                </a:lnTo>
                <a:lnTo>
                  <a:pt x="4447" y="2868"/>
                </a:lnTo>
                <a:lnTo>
                  <a:pt x="4596" y="2868"/>
                </a:lnTo>
                <a:lnTo>
                  <a:pt x="4596" y="2891"/>
                </a:lnTo>
                <a:lnTo>
                  <a:pt x="4758" y="2891"/>
                </a:lnTo>
                <a:lnTo>
                  <a:pt x="4758" y="2914"/>
                </a:lnTo>
                <a:lnTo>
                  <a:pt x="5109" y="2914"/>
                </a:lnTo>
                <a:lnTo>
                  <a:pt x="5109" y="2937"/>
                </a:lnTo>
                <a:lnTo>
                  <a:pt x="5288" y="2937"/>
                </a:lnTo>
                <a:lnTo>
                  <a:pt x="5288" y="2965"/>
                </a:lnTo>
                <a:lnTo>
                  <a:pt x="5640" y="2965"/>
                </a:lnTo>
                <a:lnTo>
                  <a:pt x="5640" y="2994"/>
                </a:lnTo>
                <a:lnTo>
                  <a:pt x="5708" y="2994"/>
                </a:lnTo>
                <a:lnTo>
                  <a:pt x="5708" y="3018"/>
                </a:lnTo>
                <a:lnTo>
                  <a:pt x="6509" y="3018"/>
                </a:lnTo>
                <a:lnTo>
                  <a:pt x="6509" y="3081"/>
                </a:lnTo>
                <a:lnTo>
                  <a:pt x="6745" y="3081"/>
                </a:lnTo>
                <a:lnTo>
                  <a:pt x="6745" y="3110"/>
                </a:lnTo>
                <a:lnTo>
                  <a:pt x="6837" y="3110"/>
                </a:lnTo>
                <a:lnTo>
                  <a:pt x="6837" y="3139"/>
                </a:lnTo>
                <a:lnTo>
                  <a:pt x="7067" y="3139"/>
                </a:lnTo>
                <a:lnTo>
                  <a:pt x="7067" y="3168"/>
                </a:lnTo>
                <a:lnTo>
                  <a:pt x="7183" y="3168"/>
                </a:lnTo>
                <a:lnTo>
                  <a:pt x="7183" y="3202"/>
                </a:lnTo>
                <a:lnTo>
                  <a:pt x="7477" y="3202"/>
                </a:lnTo>
                <a:lnTo>
                  <a:pt x="7477" y="3237"/>
                </a:lnTo>
                <a:lnTo>
                  <a:pt x="10207" y="3237"/>
                </a:lnTo>
                <a:lnTo>
                  <a:pt x="10207" y="3300"/>
                </a:lnTo>
                <a:lnTo>
                  <a:pt x="11820" y="3300"/>
                </a:lnTo>
                <a:lnTo>
                  <a:pt x="11820" y="3392"/>
                </a:lnTo>
                <a:lnTo>
                  <a:pt x="14280" y="3392"/>
                </a:lnTo>
              </a:path>
            </a:pathLst>
          </a:custGeom>
          <a:noFill/>
          <a:ln w="28575">
            <a:solidFill>
              <a:schemeClr val="accent1"/>
            </a:solidFill>
            <a:round/>
            <a:headEnd/>
            <a:tailEnd/>
          </a:ln>
        </p:spPr>
        <p:txBody>
          <a:bodyPr/>
          <a:lstStyle/>
          <a:p>
            <a:endParaRPr lang="en-US"/>
          </a:p>
        </p:txBody>
      </p:sp>
      <p:sp>
        <p:nvSpPr>
          <p:cNvPr id="31777" name="Freeform 45"/>
          <p:cNvSpPr>
            <a:spLocks/>
          </p:cNvSpPr>
          <p:nvPr/>
        </p:nvSpPr>
        <p:spPr bwMode="auto">
          <a:xfrm>
            <a:off x="1689100" y="2190750"/>
            <a:ext cx="6553200" cy="2317750"/>
          </a:xfrm>
          <a:custGeom>
            <a:avLst/>
            <a:gdLst>
              <a:gd name="T0" fmla="*/ 2147483647 w 14366"/>
              <a:gd name="T1" fmla="*/ 2147483647 h 4043"/>
              <a:gd name="T2" fmla="*/ 2147483647 w 14366"/>
              <a:gd name="T3" fmla="*/ 2147483647 h 4043"/>
              <a:gd name="T4" fmla="*/ 2147483647 w 14366"/>
              <a:gd name="T5" fmla="*/ 2147483647 h 4043"/>
              <a:gd name="T6" fmla="*/ 2147483647 w 14366"/>
              <a:gd name="T7" fmla="*/ 2147483647 h 4043"/>
              <a:gd name="T8" fmla="*/ 2147483647 w 14366"/>
              <a:gd name="T9" fmla="*/ 2147483647 h 4043"/>
              <a:gd name="T10" fmla="*/ 2147483647 w 14366"/>
              <a:gd name="T11" fmla="*/ 2147483647 h 4043"/>
              <a:gd name="T12" fmla="*/ 2147483647 w 14366"/>
              <a:gd name="T13" fmla="*/ 2147483647 h 4043"/>
              <a:gd name="T14" fmla="*/ 2147483647 w 14366"/>
              <a:gd name="T15" fmla="*/ 2147483647 h 4043"/>
              <a:gd name="T16" fmla="*/ 2147483647 w 14366"/>
              <a:gd name="T17" fmla="*/ 2147483647 h 4043"/>
              <a:gd name="T18" fmla="*/ 2147483647 w 14366"/>
              <a:gd name="T19" fmla="*/ 2147483647 h 4043"/>
              <a:gd name="T20" fmla="*/ 2147483647 w 14366"/>
              <a:gd name="T21" fmla="*/ 2147483647 h 4043"/>
              <a:gd name="T22" fmla="*/ 2147483647 w 14366"/>
              <a:gd name="T23" fmla="*/ 2147483647 h 4043"/>
              <a:gd name="T24" fmla="*/ 2147483647 w 14366"/>
              <a:gd name="T25" fmla="*/ 2147483647 h 4043"/>
              <a:gd name="T26" fmla="*/ 2147483647 w 14366"/>
              <a:gd name="T27" fmla="*/ 2147483647 h 4043"/>
              <a:gd name="T28" fmla="*/ 2147483647 w 14366"/>
              <a:gd name="T29" fmla="*/ 2147483647 h 4043"/>
              <a:gd name="T30" fmla="*/ 2147483647 w 14366"/>
              <a:gd name="T31" fmla="*/ 2147483647 h 4043"/>
              <a:gd name="T32" fmla="*/ 2147483647 w 14366"/>
              <a:gd name="T33" fmla="*/ 2147483647 h 4043"/>
              <a:gd name="T34" fmla="*/ 2147483647 w 14366"/>
              <a:gd name="T35" fmla="*/ 2147483647 h 4043"/>
              <a:gd name="T36" fmla="*/ 2147483647 w 14366"/>
              <a:gd name="T37" fmla="*/ 2147483647 h 4043"/>
              <a:gd name="T38" fmla="*/ 2147483647 w 14366"/>
              <a:gd name="T39" fmla="*/ 2147483647 h 4043"/>
              <a:gd name="T40" fmla="*/ 2147483647 w 14366"/>
              <a:gd name="T41" fmla="*/ 2147483647 h 4043"/>
              <a:gd name="T42" fmla="*/ 2147483647 w 14366"/>
              <a:gd name="T43" fmla="*/ 2147483647 h 4043"/>
              <a:gd name="T44" fmla="*/ 2147483647 w 14366"/>
              <a:gd name="T45" fmla="*/ 2147483647 h 4043"/>
              <a:gd name="T46" fmla="*/ 2147483647 w 14366"/>
              <a:gd name="T47" fmla="*/ 2147483647 h 4043"/>
              <a:gd name="T48" fmla="*/ 2147483647 w 14366"/>
              <a:gd name="T49" fmla="*/ 2147483647 h 4043"/>
              <a:gd name="T50" fmla="*/ 2147483647 w 14366"/>
              <a:gd name="T51" fmla="*/ 2147483647 h 4043"/>
              <a:gd name="T52" fmla="*/ 2147483647 w 14366"/>
              <a:gd name="T53" fmla="*/ 2147483647 h 4043"/>
              <a:gd name="T54" fmla="*/ 2147483647 w 14366"/>
              <a:gd name="T55" fmla="*/ 2147483647 h 4043"/>
              <a:gd name="T56" fmla="*/ 2147483647 w 14366"/>
              <a:gd name="T57" fmla="*/ 2147483647 h 4043"/>
              <a:gd name="T58" fmla="*/ 2147483647 w 14366"/>
              <a:gd name="T59" fmla="*/ 2147483647 h 4043"/>
              <a:gd name="T60" fmla="*/ 2147483647 w 14366"/>
              <a:gd name="T61" fmla="*/ 2147483647 h 4043"/>
              <a:gd name="T62" fmla="*/ 2147483647 w 14366"/>
              <a:gd name="T63" fmla="*/ 2147483647 h 4043"/>
              <a:gd name="T64" fmla="*/ 2147483647 w 14366"/>
              <a:gd name="T65" fmla="*/ 2147483647 h 4043"/>
              <a:gd name="T66" fmla="*/ 2147483647 w 14366"/>
              <a:gd name="T67" fmla="*/ 2147483647 h 4043"/>
              <a:gd name="T68" fmla="*/ 2147483647 w 14366"/>
              <a:gd name="T69" fmla="*/ 2147483647 h 4043"/>
              <a:gd name="T70" fmla="*/ 2147483647 w 14366"/>
              <a:gd name="T71" fmla="*/ 2147483647 h 4043"/>
              <a:gd name="T72" fmla="*/ 2147483647 w 14366"/>
              <a:gd name="T73" fmla="*/ 2147483647 h 4043"/>
              <a:gd name="T74" fmla="*/ 2147483647 w 14366"/>
              <a:gd name="T75" fmla="*/ 2147483647 h 4043"/>
              <a:gd name="T76" fmla="*/ 2147483647 w 14366"/>
              <a:gd name="T77" fmla="*/ 2147483647 h 4043"/>
              <a:gd name="T78" fmla="*/ 2147483647 w 14366"/>
              <a:gd name="T79" fmla="*/ 2147483647 h 4043"/>
              <a:gd name="T80" fmla="*/ 2147483647 w 14366"/>
              <a:gd name="T81" fmla="*/ 2147483647 h 4043"/>
              <a:gd name="T82" fmla="*/ 2147483647 w 14366"/>
              <a:gd name="T83" fmla="*/ 2147483647 h 4043"/>
              <a:gd name="T84" fmla="*/ 2147483647 w 14366"/>
              <a:gd name="T85" fmla="*/ 2147483647 h 4043"/>
              <a:gd name="T86" fmla="*/ 2147483647 w 14366"/>
              <a:gd name="T87" fmla="*/ 2147483647 h 4043"/>
              <a:gd name="T88" fmla="*/ 2147483647 w 14366"/>
              <a:gd name="T89" fmla="*/ 2147483647 h 4043"/>
              <a:gd name="T90" fmla="*/ 2147483647 w 14366"/>
              <a:gd name="T91" fmla="*/ 2147483647 h 4043"/>
              <a:gd name="T92" fmla="*/ 2147483647 w 14366"/>
              <a:gd name="T93" fmla="*/ 2147483647 h 4043"/>
              <a:gd name="T94" fmla="*/ 2147483647 w 14366"/>
              <a:gd name="T95" fmla="*/ 2147483647 h 4043"/>
              <a:gd name="T96" fmla="*/ 2147483647 w 14366"/>
              <a:gd name="T97" fmla="*/ 2147483647 h 4043"/>
              <a:gd name="T98" fmla="*/ 2147483647 w 14366"/>
              <a:gd name="T99" fmla="*/ 2147483647 h 4043"/>
              <a:gd name="T100" fmla="*/ 2147483647 w 14366"/>
              <a:gd name="T101" fmla="*/ 2147483647 h 4043"/>
              <a:gd name="T102" fmla="*/ 2147483647 w 14366"/>
              <a:gd name="T103" fmla="*/ 2147483647 h 4043"/>
              <a:gd name="T104" fmla="*/ 2147483647 w 14366"/>
              <a:gd name="T105" fmla="*/ 2147483647 h 4043"/>
              <a:gd name="T106" fmla="*/ 2147483647 w 14366"/>
              <a:gd name="T107" fmla="*/ 2147483647 h 4043"/>
              <a:gd name="T108" fmla="*/ 2147483647 w 14366"/>
              <a:gd name="T109" fmla="*/ 2147483647 h 4043"/>
              <a:gd name="T110" fmla="*/ 2147483647 w 14366"/>
              <a:gd name="T111" fmla="*/ 2147483647 h 4043"/>
              <a:gd name="T112" fmla="*/ 2147483647 w 14366"/>
              <a:gd name="T113" fmla="*/ 2147483647 h 4043"/>
              <a:gd name="T114" fmla="*/ 2147483647 w 14366"/>
              <a:gd name="T115" fmla="*/ 2147483647 h 4043"/>
              <a:gd name="T116" fmla="*/ 2147483647 w 14366"/>
              <a:gd name="T117" fmla="*/ 2147483647 h 4043"/>
              <a:gd name="T118" fmla="*/ 2147483647 w 14366"/>
              <a:gd name="T119" fmla="*/ 2147483647 h 4043"/>
              <a:gd name="T120" fmla="*/ 2147483647 w 14366"/>
              <a:gd name="T121" fmla="*/ 2147483647 h 4043"/>
              <a:gd name="T122" fmla="*/ 2147483647 w 14366"/>
              <a:gd name="T123" fmla="*/ 2147483647 h 40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366"/>
              <a:gd name="T187" fmla="*/ 0 h 4043"/>
              <a:gd name="T188" fmla="*/ 14366 w 14366"/>
              <a:gd name="T189" fmla="*/ 4043 h 40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366" h="4043">
                <a:moveTo>
                  <a:pt x="0" y="0"/>
                </a:moveTo>
                <a:lnTo>
                  <a:pt x="86" y="0"/>
                </a:lnTo>
                <a:lnTo>
                  <a:pt x="86" y="5"/>
                </a:lnTo>
                <a:lnTo>
                  <a:pt x="97" y="5"/>
                </a:lnTo>
                <a:lnTo>
                  <a:pt x="97" y="11"/>
                </a:lnTo>
                <a:lnTo>
                  <a:pt x="115" y="11"/>
                </a:lnTo>
                <a:lnTo>
                  <a:pt x="115" y="17"/>
                </a:lnTo>
                <a:lnTo>
                  <a:pt x="121" y="17"/>
                </a:lnTo>
                <a:lnTo>
                  <a:pt x="121" y="22"/>
                </a:lnTo>
                <a:lnTo>
                  <a:pt x="138" y="22"/>
                </a:lnTo>
                <a:lnTo>
                  <a:pt x="138" y="28"/>
                </a:lnTo>
                <a:lnTo>
                  <a:pt x="150" y="28"/>
                </a:lnTo>
                <a:lnTo>
                  <a:pt x="150" y="40"/>
                </a:lnTo>
                <a:lnTo>
                  <a:pt x="155" y="40"/>
                </a:lnTo>
                <a:lnTo>
                  <a:pt x="155" y="46"/>
                </a:lnTo>
                <a:lnTo>
                  <a:pt x="166" y="46"/>
                </a:lnTo>
                <a:lnTo>
                  <a:pt x="166" y="75"/>
                </a:lnTo>
                <a:lnTo>
                  <a:pt x="179" y="75"/>
                </a:lnTo>
                <a:lnTo>
                  <a:pt x="179" y="80"/>
                </a:lnTo>
                <a:lnTo>
                  <a:pt x="190" y="80"/>
                </a:lnTo>
                <a:lnTo>
                  <a:pt x="190" y="86"/>
                </a:lnTo>
                <a:lnTo>
                  <a:pt x="195" y="86"/>
                </a:lnTo>
                <a:lnTo>
                  <a:pt x="195" y="104"/>
                </a:lnTo>
                <a:lnTo>
                  <a:pt x="201" y="104"/>
                </a:lnTo>
                <a:lnTo>
                  <a:pt x="201" y="115"/>
                </a:lnTo>
                <a:lnTo>
                  <a:pt x="213" y="115"/>
                </a:lnTo>
                <a:lnTo>
                  <a:pt x="213" y="126"/>
                </a:lnTo>
                <a:lnTo>
                  <a:pt x="219" y="126"/>
                </a:lnTo>
                <a:lnTo>
                  <a:pt x="219" y="138"/>
                </a:lnTo>
                <a:lnTo>
                  <a:pt x="224" y="138"/>
                </a:lnTo>
                <a:lnTo>
                  <a:pt x="224" y="155"/>
                </a:lnTo>
                <a:lnTo>
                  <a:pt x="230" y="155"/>
                </a:lnTo>
                <a:lnTo>
                  <a:pt x="230" y="161"/>
                </a:lnTo>
                <a:lnTo>
                  <a:pt x="237" y="161"/>
                </a:lnTo>
                <a:lnTo>
                  <a:pt x="237" y="173"/>
                </a:lnTo>
                <a:lnTo>
                  <a:pt x="242" y="173"/>
                </a:lnTo>
                <a:lnTo>
                  <a:pt x="242" y="195"/>
                </a:lnTo>
                <a:lnTo>
                  <a:pt x="253" y="195"/>
                </a:lnTo>
                <a:lnTo>
                  <a:pt x="253" y="202"/>
                </a:lnTo>
                <a:lnTo>
                  <a:pt x="259" y="202"/>
                </a:lnTo>
                <a:lnTo>
                  <a:pt x="259" y="213"/>
                </a:lnTo>
                <a:lnTo>
                  <a:pt x="265" y="213"/>
                </a:lnTo>
                <a:lnTo>
                  <a:pt x="265" y="219"/>
                </a:lnTo>
                <a:lnTo>
                  <a:pt x="271" y="219"/>
                </a:lnTo>
                <a:lnTo>
                  <a:pt x="271" y="224"/>
                </a:lnTo>
                <a:lnTo>
                  <a:pt x="277" y="224"/>
                </a:lnTo>
                <a:lnTo>
                  <a:pt x="277" y="248"/>
                </a:lnTo>
                <a:lnTo>
                  <a:pt x="282" y="248"/>
                </a:lnTo>
                <a:lnTo>
                  <a:pt x="282" y="265"/>
                </a:lnTo>
                <a:lnTo>
                  <a:pt x="288" y="265"/>
                </a:lnTo>
                <a:lnTo>
                  <a:pt x="288" y="287"/>
                </a:lnTo>
                <a:lnTo>
                  <a:pt x="294" y="287"/>
                </a:lnTo>
                <a:lnTo>
                  <a:pt x="294" y="299"/>
                </a:lnTo>
                <a:lnTo>
                  <a:pt x="306" y="299"/>
                </a:lnTo>
                <a:lnTo>
                  <a:pt x="306" y="310"/>
                </a:lnTo>
                <a:lnTo>
                  <a:pt x="311" y="310"/>
                </a:lnTo>
                <a:lnTo>
                  <a:pt x="311" y="339"/>
                </a:lnTo>
                <a:lnTo>
                  <a:pt x="317" y="339"/>
                </a:lnTo>
                <a:lnTo>
                  <a:pt x="317" y="345"/>
                </a:lnTo>
                <a:lnTo>
                  <a:pt x="323" y="345"/>
                </a:lnTo>
                <a:lnTo>
                  <a:pt x="323" y="351"/>
                </a:lnTo>
                <a:lnTo>
                  <a:pt x="327" y="351"/>
                </a:lnTo>
                <a:lnTo>
                  <a:pt x="327" y="380"/>
                </a:lnTo>
                <a:lnTo>
                  <a:pt x="333" y="380"/>
                </a:lnTo>
                <a:lnTo>
                  <a:pt x="333" y="403"/>
                </a:lnTo>
                <a:lnTo>
                  <a:pt x="340" y="403"/>
                </a:lnTo>
                <a:lnTo>
                  <a:pt x="340" y="425"/>
                </a:lnTo>
                <a:lnTo>
                  <a:pt x="345" y="425"/>
                </a:lnTo>
                <a:lnTo>
                  <a:pt x="345" y="461"/>
                </a:lnTo>
                <a:lnTo>
                  <a:pt x="351" y="461"/>
                </a:lnTo>
                <a:lnTo>
                  <a:pt x="351" y="472"/>
                </a:lnTo>
                <a:lnTo>
                  <a:pt x="356" y="472"/>
                </a:lnTo>
                <a:lnTo>
                  <a:pt x="356" y="495"/>
                </a:lnTo>
                <a:lnTo>
                  <a:pt x="362" y="495"/>
                </a:lnTo>
                <a:lnTo>
                  <a:pt x="362" y="512"/>
                </a:lnTo>
                <a:lnTo>
                  <a:pt x="369" y="512"/>
                </a:lnTo>
                <a:lnTo>
                  <a:pt x="369" y="541"/>
                </a:lnTo>
                <a:lnTo>
                  <a:pt x="374" y="541"/>
                </a:lnTo>
                <a:lnTo>
                  <a:pt x="374" y="547"/>
                </a:lnTo>
                <a:lnTo>
                  <a:pt x="380" y="547"/>
                </a:lnTo>
                <a:lnTo>
                  <a:pt x="380" y="565"/>
                </a:lnTo>
                <a:lnTo>
                  <a:pt x="385" y="565"/>
                </a:lnTo>
                <a:lnTo>
                  <a:pt x="385" y="598"/>
                </a:lnTo>
                <a:lnTo>
                  <a:pt x="391" y="598"/>
                </a:lnTo>
                <a:lnTo>
                  <a:pt x="391" y="615"/>
                </a:lnTo>
                <a:lnTo>
                  <a:pt x="397" y="615"/>
                </a:lnTo>
                <a:lnTo>
                  <a:pt x="397" y="639"/>
                </a:lnTo>
                <a:lnTo>
                  <a:pt x="403" y="639"/>
                </a:lnTo>
                <a:lnTo>
                  <a:pt x="403" y="679"/>
                </a:lnTo>
                <a:lnTo>
                  <a:pt x="409" y="679"/>
                </a:lnTo>
                <a:lnTo>
                  <a:pt x="409" y="690"/>
                </a:lnTo>
                <a:lnTo>
                  <a:pt x="414" y="690"/>
                </a:lnTo>
                <a:lnTo>
                  <a:pt x="414" y="702"/>
                </a:lnTo>
                <a:lnTo>
                  <a:pt x="420" y="702"/>
                </a:lnTo>
                <a:lnTo>
                  <a:pt x="420" y="719"/>
                </a:lnTo>
                <a:lnTo>
                  <a:pt x="426" y="719"/>
                </a:lnTo>
                <a:lnTo>
                  <a:pt x="426" y="748"/>
                </a:lnTo>
                <a:lnTo>
                  <a:pt x="431" y="748"/>
                </a:lnTo>
                <a:lnTo>
                  <a:pt x="431" y="760"/>
                </a:lnTo>
                <a:lnTo>
                  <a:pt x="438" y="760"/>
                </a:lnTo>
                <a:lnTo>
                  <a:pt x="438" y="766"/>
                </a:lnTo>
                <a:lnTo>
                  <a:pt x="443" y="766"/>
                </a:lnTo>
                <a:lnTo>
                  <a:pt x="443" y="783"/>
                </a:lnTo>
                <a:lnTo>
                  <a:pt x="449" y="783"/>
                </a:lnTo>
                <a:lnTo>
                  <a:pt x="449" y="795"/>
                </a:lnTo>
                <a:lnTo>
                  <a:pt x="455" y="795"/>
                </a:lnTo>
                <a:lnTo>
                  <a:pt x="455" y="800"/>
                </a:lnTo>
                <a:lnTo>
                  <a:pt x="460" y="800"/>
                </a:lnTo>
                <a:lnTo>
                  <a:pt x="460" y="812"/>
                </a:lnTo>
                <a:lnTo>
                  <a:pt x="467" y="812"/>
                </a:lnTo>
                <a:lnTo>
                  <a:pt x="467" y="817"/>
                </a:lnTo>
                <a:lnTo>
                  <a:pt x="472" y="817"/>
                </a:lnTo>
                <a:lnTo>
                  <a:pt x="472" y="858"/>
                </a:lnTo>
                <a:lnTo>
                  <a:pt x="478" y="858"/>
                </a:lnTo>
                <a:lnTo>
                  <a:pt x="478" y="875"/>
                </a:lnTo>
                <a:lnTo>
                  <a:pt x="484" y="875"/>
                </a:lnTo>
                <a:lnTo>
                  <a:pt x="484" y="886"/>
                </a:lnTo>
                <a:lnTo>
                  <a:pt x="489" y="886"/>
                </a:lnTo>
                <a:lnTo>
                  <a:pt x="489" y="904"/>
                </a:lnTo>
                <a:lnTo>
                  <a:pt x="495" y="904"/>
                </a:lnTo>
                <a:lnTo>
                  <a:pt x="495" y="927"/>
                </a:lnTo>
                <a:lnTo>
                  <a:pt x="501" y="927"/>
                </a:lnTo>
                <a:lnTo>
                  <a:pt x="501" y="944"/>
                </a:lnTo>
                <a:lnTo>
                  <a:pt x="507" y="944"/>
                </a:lnTo>
                <a:lnTo>
                  <a:pt x="507" y="949"/>
                </a:lnTo>
                <a:lnTo>
                  <a:pt x="513" y="949"/>
                </a:lnTo>
                <a:lnTo>
                  <a:pt x="513" y="984"/>
                </a:lnTo>
                <a:lnTo>
                  <a:pt x="518" y="984"/>
                </a:lnTo>
                <a:lnTo>
                  <a:pt x="518" y="996"/>
                </a:lnTo>
                <a:lnTo>
                  <a:pt x="524" y="996"/>
                </a:lnTo>
                <a:lnTo>
                  <a:pt x="524" y="1002"/>
                </a:lnTo>
                <a:lnTo>
                  <a:pt x="529" y="1002"/>
                </a:lnTo>
                <a:lnTo>
                  <a:pt x="529" y="1018"/>
                </a:lnTo>
                <a:lnTo>
                  <a:pt x="536" y="1018"/>
                </a:lnTo>
                <a:lnTo>
                  <a:pt x="536" y="1031"/>
                </a:lnTo>
                <a:lnTo>
                  <a:pt x="542" y="1031"/>
                </a:lnTo>
                <a:lnTo>
                  <a:pt x="542" y="1036"/>
                </a:lnTo>
                <a:lnTo>
                  <a:pt x="547" y="1036"/>
                </a:lnTo>
                <a:lnTo>
                  <a:pt x="547" y="1042"/>
                </a:lnTo>
                <a:lnTo>
                  <a:pt x="553" y="1042"/>
                </a:lnTo>
                <a:lnTo>
                  <a:pt x="553" y="1065"/>
                </a:lnTo>
                <a:lnTo>
                  <a:pt x="558" y="1065"/>
                </a:lnTo>
                <a:lnTo>
                  <a:pt x="558" y="1076"/>
                </a:lnTo>
                <a:lnTo>
                  <a:pt x="565" y="1076"/>
                </a:lnTo>
                <a:lnTo>
                  <a:pt x="565" y="1082"/>
                </a:lnTo>
                <a:lnTo>
                  <a:pt x="571" y="1082"/>
                </a:lnTo>
                <a:lnTo>
                  <a:pt x="571" y="1089"/>
                </a:lnTo>
                <a:lnTo>
                  <a:pt x="576" y="1089"/>
                </a:lnTo>
                <a:lnTo>
                  <a:pt x="576" y="1105"/>
                </a:lnTo>
                <a:lnTo>
                  <a:pt x="582" y="1105"/>
                </a:lnTo>
                <a:lnTo>
                  <a:pt x="582" y="1123"/>
                </a:lnTo>
                <a:lnTo>
                  <a:pt x="587" y="1123"/>
                </a:lnTo>
                <a:lnTo>
                  <a:pt x="587" y="1129"/>
                </a:lnTo>
                <a:lnTo>
                  <a:pt x="600" y="1129"/>
                </a:lnTo>
                <a:lnTo>
                  <a:pt x="600" y="1140"/>
                </a:lnTo>
                <a:lnTo>
                  <a:pt x="605" y="1140"/>
                </a:lnTo>
                <a:lnTo>
                  <a:pt x="605" y="1146"/>
                </a:lnTo>
                <a:lnTo>
                  <a:pt x="611" y="1146"/>
                </a:lnTo>
                <a:lnTo>
                  <a:pt x="611" y="1169"/>
                </a:lnTo>
                <a:lnTo>
                  <a:pt x="616" y="1169"/>
                </a:lnTo>
                <a:lnTo>
                  <a:pt x="616" y="1180"/>
                </a:lnTo>
                <a:lnTo>
                  <a:pt x="622" y="1180"/>
                </a:lnTo>
                <a:lnTo>
                  <a:pt x="622" y="1198"/>
                </a:lnTo>
                <a:lnTo>
                  <a:pt x="628" y="1198"/>
                </a:lnTo>
                <a:lnTo>
                  <a:pt x="628" y="1215"/>
                </a:lnTo>
                <a:lnTo>
                  <a:pt x="639" y="1215"/>
                </a:lnTo>
                <a:lnTo>
                  <a:pt x="639" y="1227"/>
                </a:lnTo>
                <a:lnTo>
                  <a:pt x="645" y="1227"/>
                </a:lnTo>
                <a:lnTo>
                  <a:pt x="645" y="1249"/>
                </a:lnTo>
                <a:lnTo>
                  <a:pt x="650" y="1249"/>
                </a:lnTo>
                <a:lnTo>
                  <a:pt x="650" y="1261"/>
                </a:lnTo>
                <a:lnTo>
                  <a:pt x="661" y="1261"/>
                </a:lnTo>
                <a:lnTo>
                  <a:pt x="661" y="1266"/>
                </a:lnTo>
                <a:lnTo>
                  <a:pt x="668" y="1266"/>
                </a:lnTo>
                <a:lnTo>
                  <a:pt x="668" y="1295"/>
                </a:lnTo>
                <a:lnTo>
                  <a:pt x="674" y="1295"/>
                </a:lnTo>
                <a:lnTo>
                  <a:pt x="674" y="1312"/>
                </a:lnTo>
                <a:lnTo>
                  <a:pt x="685" y="1312"/>
                </a:lnTo>
                <a:lnTo>
                  <a:pt x="685" y="1324"/>
                </a:lnTo>
                <a:lnTo>
                  <a:pt x="690" y="1324"/>
                </a:lnTo>
                <a:lnTo>
                  <a:pt x="690" y="1336"/>
                </a:lnTo>
                <a:lnTo>
                  <a:pt x="703" y="1336"/>
                </a:lnTo>
                <a:lnTo>
                  <a:pt x="703" y="1359"/>
                </a:lnTo>
                <a:lnTo>
                  <a:pt x="708" y="1359"/>
                </a:lnTo>
                <a:lnTo>
                  <a:pt x="708" y="1376"/>
                </a:lnTo>
                <a:lnTo>
                  <a:pt x="714" y="1376"/>
                </a:lnTo>
                <a:lnTo>
                  <a:pt x="714" y="1381"/>
                </a:lnTo>
                <a:lnTo>
                  <a:pt x="719" y="1381"/>
                </a:lnTo>
                <a:lnTo>
                  <a:pt x="719" y="1388"/>
                </a:lnTo>
                <a:lnTo>
                  <a:pt x="725" y="1388"/>
                </a:lnTo>
                <a:lnTo>
                  <a:pt x="725" y="1399"/>
                </a:lnTo>
                <a:lnTo>
                  <a:pt x="732" y="1399"/>
                </a:lnTo>
                <a:lnTo>
                  <a:pt x="732" y="1416"/>
                </a:lnTo>
                <a:lnTo>
                  <a:pt x="743" y="1416"/>
                </a:lnTo>
                <a:lnTo>
                  <a:pt x="743" y="1434"/>
                </a:lnTo>
                <a:lnTo>
                  <a:pt x="748" y="1434"/>
                </a:lnTo>
                <a:lnTo>
                  <a:pt x="748" y="1445"/>
                </a:lnTo>
                <a:lnTo>
                  <a:pt x="754" y="1445"/>
                </a:lnTo>
                <a:lnTo>
                  <a:pt x="754" y="1452"/>
                </a:lnTo>
                <a:lnTo>
                  <a:pt x="760" y="1452"/>
                </a:lnTo>
                <a:lnTo>
                  <a:pt x="760" y="1457"/>
                </a:lnTo>
                <a:lnTo>
                  <a:pt x="766" y="1457"/>
                </a:lnTo>
                <a:lnTo>
                  <a:pt x="766" y="1468"/>
                </a:lnTo>
                <a:lnTo>
                  <a:pt x="777" y="1468"/>
                </a:lnTo>
                <a:lnTo>
                  <a:pt x="777" y="1492"/>
                </a:lnTo>
                <a:lnTo>
                  <a:pt x="783" y="1492"/>
                </a:lnTo>
                <a:lnTo>
                  <a:pt x="783" y="1497"/>
                </a:lnTo>
                <a:lnTo>
                  <a:pt x="789" y="1497"/>
                </a:lnTo>
                <a:lnTo>
                  <a:pt x="789" y="1509"/>
                </a:lnTo>
                <a:lnTo>
                  <a:pt x="801" y="1509"/>
                </a:lnTo>
                <a:lnTo>
                  <a:pt x="801" y="1526"/>
                </a:lnTo>
                <a:lnTo>
                  <a:pt x="806" y="1526"/>
                </a:lnTo>
                <a:lnTo>
                  <a:pt x="806" y="1538"/>
                </a:lnTo>
                <a:lnTo>
                  <a:pt x="812" y="1538"/>
                </a:lnTo>
                <a:lnTo>
                  <a:pt x="812" y="1548"/>
                </a:lnTo>
                <a:lnTo>
                  <a:pt x="818" y="1548"/>
                </a:lnTo>
                <a:lnTo>
                  <a:pt x="818" y="1577"/>
                </a:lnTo>
                <a:lnTo>
                  <a:pt x="823" y="1577"/>
                </a:lnTo>
                <a:lnTo>
                  <a:pt x="823" y="1600"/>
                </a:lnTo>
                <a:lnTo>
                  <a:pt x="830" y="1600"/>
                </a:lnTo>
                <a:lnTo>
                  <a:pt x="830" y="1618"/>
                </a:lnTo>
                <a:lnTo>
                  <a:pt x="847" y="1618"/>
                </a:lnTo>
                <a:lnTo>
                  <a:pt x="847" y="1635"/>
                </a:lnTo>
                <a:lnTo>
                  <a:pt x="858" y="1635"/>
                </a:lnTo>
                <a:lnTo>
                  <a:pt x="858" y="1641"/>
                </a:lnTo>
                <a:lnTo>
                  <a:pt x="870" y="1641"/>
                </a:lnTo>
                <a:lnTo>
                  <a:pt x="870" y="1646"/>
                </a:lnTo>
                <a:lnTo>
                  <a:pt x="876" y="1646"/>
                </a:lnTo>
                <a:lnTo>
                  <a:pt x="876" y="1670"/>
                </a:lnTo>
                <a:lnTo>
                  <a:pt x="887" y="1670"/>
                </a:lnTo>
                <a:lnTo>
                  <a:pt x="887" y="1675"/>
                </a:lnTo>
                <a:lnTo>
                  <a:pt x="893" y="1675"/>
                </a:lnTo>
                <a:lnTo>
                  <a:pt x="893" y="1693"/>
                </a:lnTo>
                <a:lnTo>
                  <a:pt x="899" y="1693"/>
                </a:lnTo>
                <a:lnTo>
                  <a:pt x="899" y="1699"/>
                </a:lnTo>
                <a:lnTo>
                  <a:pt x="905" y="1699"/>
                </a:lnTo>
                <a:lnTo>
                  <a:pt x="905" y="1704"/>
                </a:lnTo>
                <a:lnTo>
                  <a:pt x="910" y="1704"/>
                </a:lnTo>
                <a:lnTo>
                  <a:pt x="910" y="1728"/>
                </a:lnTo>
                <a:lnTo>
                  <a:pt x="921" y="1728"/>
                </a:lnTo>
                <a:lnTo>
                  <a:pt x="921" y="1757"/>
                </a:lnTo>
                <a:lnTo>
                  <a:pt x="950" y="1757"/>
                </a:lnTo>
                <a:lnTo>
                  <a:pt x="950" y="1773"/>
                </a:lnTo>
                <a:lnTo>
                  <a:pt x="955" y="1773"/>
                </a:lnTo>
                <a:lnTo>
                  <a:pt x="955" y="1797"/>
                </a:lnTo>
                <a:lnTo>
                  <a:pt x="962" y="1797"/>
                </a:lnTo>
                <a:lnTo>
                  <a:pt x="962" y="1802"/>
                </a:lnTo>
                <a:lnTo>
                  <a:pt x="967" y="1802"/>
                </a:lnTo>
                <a:lnTo>
                  <a:pt x="967" y="1808"/>
                </a:lnTo>
                <a:lnTo>
                  <a:pt x="973" y="1808"/>
                </a:lnTo>
                <a:lnTo>
                  <a:pt x="973" y="1820"/>
                </a:lnTo>
                <a:lnTo>
                  <a:pt x="984" y="1820"/>
                </a:lnTo>
                <a:lnTo>
                  <a:pt x="984" y="1849"/>
                </a:lnTo>
                <a:lnTo>
                  <a:pt x="990" y="1849"/>
                </a:lnTo>
                <a:lnTo>
                  <a:pt x="990" y="1865"/>
                </a:lnTo>
                <a:lnTo>
                  <a:pt x="996" y="1865"/>
                </a:lnTo>
                <a:lnTo>
                  <a:pt x="996" y="1871"/>
                </a:lnTo>
                <a:lnTo>
                  <a:pt x="1002" y="1871"/>
                </a:lnTo>
                <a:lnTo>
                  <a:pt x="1002" y="1876"/>
                </a:lnTo>
                <a:lnTo>
                  <a:pt x="1008" y="1876"/>
                </a:lnTo>
                <a:lnTo>
                  <a:pt x="1008" y="1889"/>
                </a:lnTo>
                <a:lnTo>
                  <a:pt x="1025" y="1889"/>
                </a:lnTo>
                <a:lnTo>
                  <a:pt x="1025" y="1900"/>
                </a:lnTo>
                <a:lnTo>
                  <a:pt x="1037" y="1900"/>
                </a:lnTo>
                <a:lnTo>
                  <a:pt x="1037" y="1912"/>
                </a:lnTo>
                <a:lnTo>
                  <a:pt x="1048" y="1912"/>
                </a:lnTo>
                <a:lnTo>
                  <a:pt x="1048" y="1918"/>
                </a:lnTo>
                <a:lnTo>
                  <a:pt x="1053" y="1918"/>
                </a:lnTo>
                <a:lnTo>
                  <a:pt x="1053" y="1923"/>
                </a:lnTo>
                <a:lnTo>
                  <a:pt x="1071" y="1923"/>
                </a:lnTo>
                <a:lnTo>
                  <a:pt x="1071" y="1929"/>
                </a:lnTo>
                <a:lnTo>
                  <a:pt x="1082" y="1929"/>
                </a:lnTo>
                <a:lnTo>
                  <a:pt x="1082" y="1940"/>
                </a:lnTo>
                <a:lnTo>
                  <a:pt x="1088" y="1940"/>
                </a:lnTo>
                <a:lnTo>
                  <a:pt x="1088" y="1969"/>
                </a:lnTo>
                <a:lnTo>
                  <a:pt x="1095" y="1969"/>
                </a:lnTo>
                <a:lnTo>
                  <a:pt x="1095" y="1981"/>
                </a:lnTo>
                <a:lnTo>
                  <a:pt x="1100" y="1981"/>
                </a:lnTo>
                <a:lnTo>
                  <a:pt x="1100" y="1987"/>
                </a:lnTo>
                <a:lnTo>
                  <a:pt x="1106" y="1987"/>
                </a:lnTo>
                <a:lnTo>
                  <a:pt x="1106" y="1992"/>
                </a:lnTo>
                <a:lnTo>
                  <a:pt x="1124" y="1992"/>
                </a:lnTo>
                <a:lnTo>
                  <a:pt x="1124" y="1998"/>
                </a:lnTo>
                <a:lnTo>
                  <a:pt x="1129" y="1998"/>
                </a:lnTo>
                <a:lnTo>
                  <a:pt x="1129" y="2009"/>
                </a:lnTo>
                <a:lnTo>
                  <a:pt x="1140" y="2009"/>
                </a:lnTo>
                <a:lnTo>
                  <a:pt x="1140" y="2016"/>
                </a:lnTo>
                <a:lnTo>
                  <a:pt x="1146" y="2016"/>
                </a:lnTo>
                <a:lnTo>
                  <a:pt x="1146" y="2021"/>
                </a:lnTo>
                <a:lnTo>
                  <a:pt x="1152" y="2021"/>
                </a:lnTo>
                <a:lnTo>
                  <a:pt x="1152" y="2027"/>
                </a:lnTo>
                <a:lnTo>
                  <a:pt x="1158" y="2027"/>
                </a:lnTo>
                <a:lnTo>
                  <a:pt x="1158" y="2033"/>
                </a:lnTo>
                <a:lnTo>
                  <a:pt x="1164" y="2033"/>
                </a:lnTo>
                <a:lnTo>
                  <a:pt x="1164" y="2056"/>
                </a:lnTo>
                <a:lnTo>
                  <a:pt x="1169" y="2056"/>
                </a:lnTo>
                <a:lnTo>
                  <a:pt x="1169" y="2067"/>
                </a:lnTo>
                <a:lnTo>
                  <a:pt x="1181" y="2067"/>
                </a:lnTo>
                <a:lnTo>
                  <a:pt x="1181" y="2096"/>
                </a:lnTo>
                <a:lnTo>
                  <a:pt x="1186" y="2096"/>
                </a:lnTo>
                <a:lnTo>
                  <a:pt x="1186" y="2107"/>
                </a:lnTo>
                <a:lnTo>
                  <a:pt x="1193" y="2107"/>
                </a:lnTo>
                <a:lnTo>
                  <a:pt x="1193" y="2114"/>
                </a:lnTo>
                <a:lnTo>
                  <a:pt x="1210" y="2114"/>
                </a:lnTo>
                <a:lnTo>
                  <a:pt x="1210" y="2125"/>
                </a:lnTo>
                <a:lnTo>
                  <a:pt x="1215" y="2125"/>
                </a:lnTo>
                <a:lnTo>
                  <a:pt x="1215" y="2143"/>
                </a:lnTo>
                <a:lnTo>
                  <a:pt x="1222" y="2143"/>
                </a:lnTo>
                <a:lnTo>
                  <a:pt x="1222" y="2149"/>
                </a:lnTo>
                <a:lnTo>
                  <a:pt x="1233" y="2149"/>
                </a:lnTo>
                <a:lnTo>
                  <a:pt x="1233" y="2160"/>
                </a:lnTo>
                <a:lnTo>
                  <a:pt x="1250" y="2160"/>
                </a:lnTo>
                <a:lnTo>
                  <a:pt x="1250" y="2165"/>
                </a:lnTo>
                <a:lnTo>
                  <a:pt x="1262" y="2165"/>
                </a:lnTo>
                <a:lnTo>
                  <a:pt x="1262" y="2178"/>
                </a:lnTo>
                <a:lnTo>
                  <a:pt x="1268" y="2178"/>
                </a:lnTo>
                <a:lnTo>
                  <a:pt x="1268" y="2182"/>
                </a:lnTo>
                <a:lnTo>
                  <a:pt x="1278" y="2182"/>
                </a:lnTo>
                <a:lnTo>
                  <a:pt x="1278" y="2188"/>
                </a:lnTo>
                <a:lnTo>
                  <a:pt x="1284" y="2188"/>
                </a:lnTo>
                <a:lnTo>
                  <a:pt x="1284" y="2199"/>
                </a:lnTo>
                <a:lnTo>
                  <a:pt x="1290" y="2199"/>
                </a:lnTo>
                <a:lnTo>
                  <a:pt x="1290" y="2211"/>
                </a:lnTo>
                <a:lnTo>
                  <a:pt x="1318" y="2211"/>
                </a:lnTo>
                <a:lnTo>
                  <a:pt x="1318" y="2217"/>
                </a:lnTo>
                <a:lnTo>
                  <a:pt x="1325" y="2217"/>
                </a:lnTo>
                <a:lnTo>
                  <a:pt x="1325" y="2228"/>
                </a:lnTo>
                <a:lnTo>
                  <a:pt x="1330" y="2228"/>
                </a:lnTo>
                <a:lnTo>
                  <a:pt x="1330" y="2239"/>
                </a:lnTo>
                <a:lnTo>
                  <a:pt x="1347" y="2239"/>
                </a:lnTo>
                <a:lnTo>
                  <a:pt x="1347" y="2252"/>
                </a:lnTo>
                <a:lnTo>
                  <a:pt x="1365" y="2252"/>
                </a:lnTo>
                <a:lnTo>
                  <a:pt x="1365" y="2257"/>
                </a:lnTo>
                <a:lnTo>
                  <a:pt x="1382" y="2257"/>
                </a:lnTo>
                <a:lnTo>
                  <a:pt x="1382" y="2268"/>
                </a:lnTo>
                <a:lnTo>
                  <a:pt x="1388" y="2268"/>
                </a:lnTo>
                <a:lnTo>
                  <a:pt x="1388" y="2275"/>
                </a:lnTo>
                <a:lnTo>
                  <a:pt x="1394" y="2275"/>
                </a:lnTo>
                <a:lnTo>
                  <a:pt x="1394" y="2281"/>
                </a:lnTo>
                <a:lnTo>
                  <a:pt x="1400" y="2281"/>
                </a:lnTo>
                <a:lnTo>
                  <a:pt x="1400" y="2286"/>
                </a:lnTo>
                <a:lnTo>
                  <a:pt x="1405" y="2286"/>
                </a:lnTo>
                <a:lnTo>
                  <a:pt x="1405" y="2297"/>
                </a:lnTo>
                <a:lnTo>
                  <a:pt x="1411" y="2297"/>
                </a:lnTo>
                <a:lnTo>
                  <a:pt x="1411" y="2310"/>
                </a:lnTo>
                <a:lnTo>
                  <a:pt x="1416" y="2310"/>
                </a:lnTo>
                <a:lnTo>
                  <a:pt x="1416" y="2315"/>
                </a:lnTo>
                <a:lnTo>
                  <a:pt x="1423" y="2315"/>
                </a:lnTo>
                <a:lnTo>
                  <a:pt x="1423" y="2326"/>
                </a:lnTo>
                <a:lnTo>
                  <a:pt x="1429" y="2326"/>
                </a:lnTo>
                <a:lnTo>
                  <a:pt x="1429" y="2338"/>
                </a:lnTo>
                <a:lnTo>
                  <a:pt x="1440" y="2338"/>
                </a:lnTo>
                <a:lnTo>
                  <a:pt x="1440" y="2344"/>
                </a:lnTo>
                <a:lnTo>
                  <a:pt x="1458" y="2344"/>
                </a:lnTo>
                <a:lnTo>
                  <a:pt x="1458" y="2350"/>
                </a:lnTo>
                <a:lnTo>
                  <a:pt x="1463" y="2350"/>
                </a:lnTo>
                <a:lnTo>
                  <a:pt x="1463" y="2355"/>
                </a:lnTo>
                <a:lnTo>
                  <a:pt x="1469" y="2355"/>
                </a:lnTo>
                <a:lnTo>
                  <a:pt x="1469" y="2361"/>
                </a:lnTo>
                <a:lnTo>
                  <a:pt x="1480" y="2361"/>
                </a:lnTo>
                <a:lnTo>
                  <a:pt x="1480" y="2367"/>
                </a:lnTo>
                <a:lnTo>
                  <a:pt x="1487" y="2367"/>
                </a:lnTo>
                <a:lnTo>
                  <a:pt x="1487" y="2379"/>
                </a:lnTo>
                <a:lnTo>
                  <a:pt x="1503" y="2379"/>
                </a:lnTo>
                <a:lnTo>
                  <a:pt x="1503" y="2390"/>
                </a:lnTo>
                <a:lnTo>
                  <a:pt x="1509" y="2390"/>
                </a:lnTo>
                <a:lnTo>
                  <a:pt x="1509" y="2396"/>
                </a:lnTo>
                <a:lnTo>
                  <a:pt x="1521" y="2396"/>
                </a:lnTo>
                <a:lnTo>
                  <a:pt x="1521" y="2401"/>
                </a:lnTo>
                <a:lnTo>
                  <a:pt x="1556" y="2401"/>
                </a:lnTo>
                <a:lnTo>
                  <a:pt x="1556" y="2413"/>
                </a:lnTo>
                <a:lnTo>
                  <a:pt x="1585" y="2413"/>
                </a:lnTo>
                <a:lnTo>
                  <a:pt x="1585" y="2430"/>
                </a:lnTo>
                <a:lnTo>
                  <a:pt x="1601" y="2430"/>
                </a:lnTo>
                <a:lnTo>
                  <a:pt x="1601" y="2436"/>
                </a:lnTo>
                <a:lnTo>
                  <a:pt x="1612" y="2436"/>
                </a:lnTo>
                <a:lnTo>
                  <a:pt x="1612" y="2442"/>
                </a:lnTo>
                <a:lnTo>
                  <a:pt x="1619" y="2442"/>
                </a:lnTo>
                <a:lnTo>
                  <a:pt x="1619" y="2448"/>
                </a:lnTo>
                <a:lnTo>
                  <a:pt x="1635" y="2448"/>
                </a:lnTo>
                <a:lnTo>
                  <a:pt x="1635" y="2454"/>
                </a:lnTo>
                <a:lnTo>
                  <a:pt x="1653" y="2454"/>
                </a:lnTo>
                <a:lnTo>
                  <a:pt x="1653" y="2459"/>
                </a:lnTo>
                <a:lnTo>
                  <a:pt x="1659" y="2459"/>
                </a:lnTo>
                <a:lnTo>
                  <a:pt x="1659" y="2465"/>
                </a:lnTo>
                <a:lnTo>
                  <a:pt x="1664" y="2465"/>
                </a:lnTo>
                <a:lnTo>
                  <a:pt x="1664" y="2470"/>
                </a:lnTo>
                <a:lnTo>
                  <a:pt x="1693" y="2470"/>
                </a:lnTo>
                <a:lnTo>
                  <a:pt x="1693" y="2477"/>
                </a:lnTo>
                <a:lnTo>
                  <a:pt x="1705" y="2477"/>
                </a:lnTo>
                <a:lnTo>
                  <a:pt x="1705" y="2488"/>
                </a:lnTo>
                <a:lnTo>
                  <a:pt x="1710" y="2488"/>
                </a:lnTo>
                <a:lnTo>
                  <a:pt x="1710" y="2494"/>
                </a:lnTo>
                <a:lnTo>
                  <a:pt x="1717" y="2494"/>
                </a:lnTo>
                <a:lnTo>
                  <a:pt x="1717" y="2499"/>
                </a:lnTo>
                <a:lnTo>
                  <a:pt x="1734" y="2499"/>
                </a:lnTo>
                <a:lnTo>
                  <a:pt x="1734" y="2504"/>
                </a:lnTo>
                <a:lnTo>
                  <a:pt x="1739" y="2504"/>
                </a:lnTo>
                <a:lnTo>
                  <a:pt x="1739" y="2516"/>
                </a:lnTo>
                <a:lnTo>
                  <a:pt x="1745" y="2516"/>
                </a:lnTo>
                <a:lnTo>
                  <a:pt x="1745" y="2522"/>
                </a:lnTo>
                <a:lnTo>
                  <a:pt x="1751" y="2522"/>
                </a:lnTo>
                <a:lnTo>
                  <a:pt x="1751" y="2528"/>
                </a:lnTo>
                <a:lnTo>
                  <a:pt x="1757" y="2528"/>
                </a:lnTo>
                <a:lnTo>
                  <a:pt x="1757" y="2533"/>
                </a:lnTo>
                <a:lnTo>
                  <a:pt x="1815" y="2533"/>
                </a:lnTo>
                <a:lnTo>
                  <a:pt x="1815" y="2545"/>
                </a:lnTo>
                <a:lnTo>
                  <a:pt x="1826" y="2545"/>
                </a:lnTo>
                <a:lnTo>
                  <a:pt x="1826" y="2551"/>
                </a:lnTo>
                <a:lnTo>
                  <a:pt x="1861" y="2551"/>
                </a:lnTo>
                <a:lnTo>
                  <a:pt x="1861" y="2557"/>
                </a:lnTo>
                <a:lnTo>
                  <a:pt x="1878" y="2557"/>
                </a:lnTo>
                <a:lnTo>
                  <a:pt x="1878" y="2562"/>
                </a:lnTo>
                <a:lnTo>
                  <a:pt x="1901" y="2562"/>
                </a:lnTo>
                <a:lnTo>
                  <a:pt x="1901" y="2574"/>
                </a:lnTo>
                <a:lnTo>
                  <a:pt x="1907" y="2574"/>
                </a:lnTo>
                <a:lnTo>
                  <a:pt x="1907" y="2591"/>
                </a:lnTo>
                <a:lnTo>
                  <a:pt x="1912" y="2591"/>
                </a:lnTo>
                <a:lnTo>
                  <a:pt x="1912" y="2602"/>
                </a:lnTo>
                <a:lnTo>
                  <a:pt x="1918" y="2602"/>
                </a:lnTo>
                <a:lnTo>
                  <a:pt x="1918" y="2609"/>
                </a:lnTo>
                <a:lnTo>
                  <a:pt x="1929" y="2609"/>
                </a:lnTo>
                <a:lnTo>
                  <a:pt x="1929" y="2615"/>
                </a:lnTo>
                <a:lnTo>
                  <a:pt x="1947" y="2615"/>
                </a:lnTo>
                <a:lnTo>
                  <a:pt x="1947" y="2620"/>
                </a:lnTo>
                <a:lnTo>
                  <a:pt x="1964" y="2620"/>
                </a:lnTo>
                <a:lnTo>
                  <a:pt x="1964" y="2626"/>
                </a:lnTo>
                <a:lnTo>
                  <a:pt x="1969" y="2626"/>
                </a:lnTo>
                <a:lnTo>
                  <a:pt x="1969" y="2631"/>
                </a:lnTo>
                <a:lnTo>
                  <a:pt x="1975" y="2631"/>
                </a:lnTo>
                <a:lnTo>
                  <a:pt x="1975" y="2638"/>
                </a:lnTo>
                <a:lnTo>
                  <a:pt x="1982" y="2638"/>
                </a:lnTo>
                <a:lnTo>
                  <a:pt x="1982" y="2644"/>
                </a:lnTo>
                <a:lnTo>
                  <a:pt x="2051" y="2644"/>
                </a:lnTo>
                <a:lnTo>
                  <a:pt x="2051" y="2649"/>
                </a:lnTo>
                <a:lnTo>
                  <a:pt x="2080" y="2649"/>
                </a:lnTo>
                <a:lnTo>
                  <a:pt x="2080" y="2655"/>
                </a:lnTo>
                <a:lnTo>
                  <a:pt x="2091" y="2655"/>
                </a:lnTo>
                <a:lnTo>
                  <a:pt x="2091" y="2660"/>
                </a:lnTo>
                <a:lnTo>
                  <a:pt x="2097" y="2660"/>
                </a:lnTo>
                <a:lnTo>
                  <a:pt x="2097" y="2673"/>
                </a:lnTo>
                <a:lnTo>
                  <a:pt x="2102" y="2673"/>
                </a:lnTo>
                <a:lnTo>
                  <a:pt x="2102" y="2678"/>
                </a:lnTo>
                <a:lnTo>
                  <a:pt x="2108" y="2678"/>
                </a:lnTo>
                <a:lnTo>
                  <a:pt x="2108" y="2684"/>
                </a:lnTo>
                <a:lnTo>
                  <a:pt x="2114" y="2684"/>
                </a:lnTo>
                <a:lnTo>
                  <a:pt x="2114" y="2689"/>
                </a:lnTo>
                <a:lnTo>
                  <a:pt x="2143" y="2689"/>
                </a:lnTo>
                <a:lnTo>
                  <a:pt x="2143" y="2707"/>
                </a:lnTo>
                <a:lnTo>
                  <a:pt x="2149" y="2707"/>
                </a:lnTo>
                <a:lnTo>
                  <a:pt x="2149" y="2718"/>
                </a:lnTo>
                <a:lnTo>
                  <a:pt x="2155" y="2718"/>
                </a:lnTo>
                <a:lnTo>
                  <a:pt x="2155" y="2724"/>
                </a:lnTo>
                <a:lnTo>
                  <a:pt x="2166" y="2724"/>
                </a:lnTo>
                <a:lnTo>
                  <a:pt x="2166" y="2730"/>
                </a:lnTo>
                <a:lnTo>
                  <a:pt x="2178" y="2730"/>
                </a:lnTo>
                <a:lnTo>
                  <a:pt x="2178" y="2735"/>
                </a:lnTo>
                <a:lnTo>
                  <a:pt x="2189" y="2735"/>
                </a:lnTo>
                <a:lnTo>
                  <a:pt x="2189" y="2742"/>
                </a:lnTo>
                <a:lnTo>
                  <a:pt x="2195" y="2742"/>
                </a:lnTo>
                <a:lnTo>
                  <a:pt x="2195" y="2747"/>
                </a:lnTo>
                <a:lnTo>
                  <a:pt x="2200" y="2747"/>
                </a:lnTo>
                <a:lnTo>
                  <a:pt x="2200" y="2753"/>
                </a:lnTo>
                <a:lnTo>
                  <a:pt x="2206" y="2753"/>
                </a:lnTo>
                <a:lnTo>
                  <a:pt x="2206" y="2759"/>
                </a:lnTo>
                <a:lnTo>
                  <a:pt x="2213" y="2759"/>
                </a:lnTo>
                <a:lnTo>
                  <a:pt x="2213" y="2764"/>
                </a:lnTo>
                <a:lnTo>
                  <a:pt x="2218" y="2764"/>
                </a:lnTo>
                <a:lnTo>
                  <a:pt x="2218" y="2771"/>
                </a:lnTo>
                <a:lnTo>
                  <a:pt x="2252" y="2771"/>
                </a:lnTo>
                <a:lnTo>
                  <a:pt x="2252" y="2776"/>
                </a:lnTo>
                <a:lnTo>
                  <a:pt x="2258" y="2776"/>
                </a:lnTo>
                <a:lnTo>
                  <a:pt x="2258" y="2782"/>
                </a:lnTo>
                <a:lnTo>
                  <a:pt x="2281" y="2782"/>
                </a:lnTo>
                <a:lnTo>
                  <a:pt x="2281" y="2788"/>
                </a:lnTo>
                <a:lnTo>
                  <a:pt x="2287" y="2788"/>
                </a:lnTo>
                <a:lnTo>
                  <a:pt x="2287" y="2793"/>
                </a:lnTo>
                <a:lnTo>
                  <a:pt x="2298" y="2793"/>
                </a:lnTo>
                <a:lnTo>
                  <a:pt x="2298" y="2799"/>
                </a:lnTo>
                <a:lnTo>
                  <a:pt x="2303" y="2799"/>
                </a:lnTo>
                <a:lnTo>
                  <a:pt x="2303" y="2805"/>
                </a:lnTo>
                <a:lnTo>
                  <a:pt x="2316" y="2805"/>
                </a:lnTo>
                <a:lnTo>
                  <a:pt x="2316" y="2811"/>
                </a:lnTo>
                <a:lnTo>
                  <a:pt x="2332" y="2811"/>
                </a:lnTo>
                <a:lnTo>
                  <a:pt x="2332" y="2816"/>
                </a:lnTo>
                <a:lnTo>
                  <a:pt x="2356" y="2816"/>
                </a:lnTo>
                <a:lnTo>
                  <a:pt x="2356" y="2821"/>
                </a:lnTo>
                <a:lnTo>
                  <a:pt x="2361" y="2821"/>
                </a:lnTo>
                <a:lnTo>
                  <a:pt x="2361" y="2827"/>
                </a:lnTo>
                <a:lnTo>
                  <a:pt x="2367" y="2827"/>
                </a:lnTo>
                <a:lnTo>
                  <a:pt x="2367" y="2833"/>
                </a:lnTo>
                <a:lnTo>
                  <a:pt x="2396" y="2833"/>
                </a:lnTo>
                <a:lnTo>
                  <a:pt x="2396" y="2839"/>
                </a:lnTo>
                <a:lnTo>
                  <a:pt x="2402" y="2839"/>
                </a:lnTo>
                <a:lnTo>
                  <a:pt x="2402" y="2845"/>
                </a:lnTo>
                <a:lnTo>
                  <a:pt x="2419" y="2845"/>
                </a:lnTo>
                <a:lnTo>
                  <a:pt x="2419" y="2850"/>
                </a:lnTo>
                <a:lnTo>
                  <a:pt x="2436" y="2850"/>
                </a:lnTo>
                <a:lnTo>
                  <a:pt x="2436" y="2856"/>
                </a:lnTo>
                <a:lnTo>
                  <a:pt x="2454" y="2856"/>
                </a:lnTo>
                <a:lnTo>
                  <a:pt x="2454" y="2862"/>
                </a:lnTo>
                <a:lnTo>
                  <a:pt x="2489" y="2862"/>
                </a:lnTo>
                <a:lnTo>
                  <a:pt x="2489" y="2868"/>
                </a:lnTo>
                <a:lnTo>
                  <a:pt x="2518" y="2868"/>
                </a:lnTo>
                <a:lnTo>
                  <a:pt x="2518" y="2874"/>
                </a:lnTo>
                <a:lnTo>
                  <a:pt x="2523" y="2874"/>
                </a:lnTo>
                <a:lnTo>
                  <a:pt x="2523" y="2879"/>
                </a:lnTo>
                <a:lnTo>
                  <a:pt x="2529" y="2879"/>
                </a:lnTo>
                <a:lnTo>
                  <a:pt x="2529" y="2885"/>
                </a:lnTo>
                <a:lnTo>
                  <a:pt x="2540" y="2885"/>
                </a:lnTo>
                <a:lnTo>
                  <a:pt x="2540" y="2903"/>
                </a:lnTo>
                <a:lnTo>
                  <a:pt x="2575" y="2903"/>
                </a:lnTo>
                <a:lnTo>
                  <a:pt x="2575" y="2920"/>
                </a:lnTo>
                <a:lnTo>
                  <a:pt x="2621" y="2920"/>
                </a:lnTo>
                <a:lnTo>
                  <a:pt x="2621" y="2925"/>
                </a:lnTo>
                <a:lnTo>
                  <a:pt x="2626" y="2925"/>
                </a:lnTo>
                <a:lnTo>
                  <a:pt x="2626" y="2937"/>
                </a:lnTo>
                <a:lnTo>
                  <a:pt x="2655" y="2937"/>
                </a:lnTo>
                <a:lnTo>
                  <a:pt x="2655" y="2943"/>
                </a:lnTo>
                <a:lnTo>
                  <a:pt x="2690" y="2943"/>
                </a:lnTo>
                <a:lnTo>
                  <a:pt x="2690" y="2949"/>
                </a:lnTo>
                <a:lnTo>
                  <a:pt x="2708" y="2949"/>
                </a:lnTo>
                <a:lnTo>
                  <a:pt x="2708" y="2960"/>
                </a:lnTo>
                <a:lnTo>
                  <a:pt x="2730" y="2960"/>
                </a:lnTo>
                <a:lnTo>
                  <a:pt x="2730" y="2965"/>
                </a:lnTo>
                <a:lnTo>
                  <a:pt x="2737" y="2965"/>
                </a:lnTo>
                <a:lnTo>
                  <a:pt x="2737" y="2978"/>
                </a:lnTo>
                <a:lnTo>
                  <a:pt x="2748" y="2978"/>
                </a:lnTo>
                <a:lnTo>
                  <a:pt x="2748" y="2983"/>
                </a:lnTo>
                <a:lnTo>
                  <a:pt x="2788" y="2983"/>
                </a:lnTo>
                <a:lnTo>
                  <a:pt x="2788" y="2994"/>
                </a:lnTo>
                <a:lnTo>
                  <a:pt x="2828" y="2994"/>
                </a:lnTo>
                <a:lnTo>
                  <a:pt x="2828" y="3001"/>
                </a:lnTo>
                <a:lnTo>
                  <a:pt x="2852" y="3001"/>
                </a:lnTo>
                <a:lnTo>
                  <a:pt x="2852" y="3007"/>
                </a:lnTo>
                <a:lnTo>
                  <a:pt x="2891" y="3007"/>
                </a:lnTo>
                <a:lnTo>
                  <a:pt x="2891" y="3018"/>
                </a:lnTo>
                <a:lnTo>
                  <a:pt x="2920" y="3018"/>
                </a:lnTo>
                <a:lnTo>
                  <a:pt x="2920" y="3023"/>
                </a:lnTo>
                <a:lnTo>
                  <a:pt x="2932" y="3023"/>
                </a:lnTo>
                <a:lnTo>
                  <a:pt x="2932" y="3029"/>
                </a:lnTo>
                <a:lnTo>
                  <a:pt x="2995" y="3029"/>
                </a:lnTo>
                <a:lnTo>
                  <a:pt x="2995" y="3036"/>
                </a:lnTo>
                <a:lnTo>
                  <a:pt x="3007" y="3036"/>
                </a:lnTo>
                <a:lnTo>
                  <a:pt x="3007" y="3041"/>
                </a:lnTo>
                <a:lnTo>
                  <a:pt x="3024" y="3041"/>
                </a:lnTo>
                <a:lnTo>
                  <a:pt x="3024" y="3047"/>
                </a:lnTo>
                <a:lnTo>
                  <a:pt x="3076" y="3047"/>
                </a:lnTo>
                <a:lnTo>
                  <a:pt x="3076" y="3052"/>
                </a:lnTo>
                <a:lnTo>
                  <a:pt x="3093" y="3052"/>
                </a:lnTo>
                <a:lnTo>
                  <a:pt x="3093" y="3058"/>
                </a:lnTo>
                <a:lnTo>
                  <a:pt x="3111" y="3058"/>
                </a:lnTo>
                <a:lnTo>
                  <a:pt x="3111" y="3064"/>
                </a:lnTo>
                <a:lnTo>
                  <a:pt x="3151" y="3064"/>
                </a:lnTo>
                <a:lnTo>
                  <a:pt x="3151" y="3076"/>
                </a:lnTo>
                <a:lnTo>
                  <a:pt x="3266" y="3076"/>
                </a:lnTo>
                <a:lnTo>
                  <a:pt x="3266" y="3081"/>
                </a:lnTo>
                <a:lnTo>
                  <a:pt x="3301" y="3081"/>
                </a:lnTo>
                <a:lnTo>
                  <a:pt x="3301" y="3087"/>
                </a:lnTo>
                <a:lnTo>
                  <a:pt x="3330" y="3087"/>
                </a:lnTo>
                <a:lnTo>
                  <a:pt x="3330" y="3093"/>
                </a:lnTo>
                <a:lnTo>
                  <a:pt x="3346" y="3093"/>
                </a:lnTo>
                <a:lnTo>
                  <a:pt x="3346" y="3099"/>
                </a:lnTo>
                <a:lnTo>
                  <a:pt x="3364" y="3099"/>
                </a:lnTo>
                <a:lnTo>
                  <a:pt x="3364" y="3105"/>
                </a:lnTo>
                <a:lnTo>
                  <a:pt x="3387" y="3105"/>
                </a:lnTo>
                <a:lnTo>
                  <a:pt x="3387" y="3110"/>
                </a:lnTo>
                <a:lnTo>
                  <a:pt x="3421" y="3110"/>
                </a:lnTo>
                <a:lnTo>
                  <a:pt x="3421" y="3122"/>
                </a:lnTo>
                <a:lnTo>
                  <a:pt x="3450" y="3122"/>
                </a:lnTo>
                <a:lnTo>
                  <a:pt x="3450" y="3127"/>
                </a:lnTo>
                <a:lnTo>
                  <a:pt x="3479" y="3127"/>
                </a:lnTo>
                <a:lnTo>
                  <a:pt x="3479" y="3133"/>
                </a:lnTo>
                <a:lnTo>
                  <a:pt x="3525" y="3133"/>
                </a:lnTo>
                <a:lnTo>
                  <a:pt x="3525" y="3139"/>
                </a:lnTo>
                <a:lnTo>
                  <a:pt x="3565" y="3139"/>
                </a:lnTo>
                <a:lnTo>
                  <a:pt x="3565" y="3144"/>
                </a:lnTo>
                <a:lnTo>
                  <a:pt x="3600" y="3144"/>
                </a:lnTo>
                <a:lnTo>
                  <a:pt x="3600" y="3150"/>
                </a:lnTo>
                <a:lnTo>
                  <a:pt x="3617" y="3150"/>
                </a:lnTo>
                <a:lnTo>
                  <a:pt x="3617" y="3155"/>
                </a:lnTo>
                <a:lnTo>
                  <a:pt x="3664" y="3155"/>
                </a:lnTo>
                <a:lnTo>
                  <a:pt x="3664" y="3168"/>
                </a:lnTo>
                <a:lnTo>
                  <a:pt x="3680" y="3168"/>
                </a:lnTo>
                <a:lnTo>
                  <a:pt x="3680" y="3173"/>
                </a:lnTo>
                <a:lnTo>
                  <a:pt x="3715" y="3173"/>
                </a:lnTo>
                <a:lnTo>
                  <a:pt x="3715" y="3184"/>
                </a:lnTo>
                <a:lnTo>
                  <a:pt x="3750" y="3184"/>
                </a:lnTo>
                <a:lnTo>
                  <a:pt x="3750" y="3190"/>
                </a:lnTo>
                <a:lnTo>
                  <a:pt x="3825" y="3190"/>
                </a:lnTo>
                <a:lnTo>
                  <a:pt x="3825" y="3196"/>
                </a:lnTo>
                <a:lnTo>
                  <a:pt x="3836" y="3196"/>
                </a:lnTo>
                <a:lnTo>
                  <a:pt x="3836" y="3202"/>
                </a:lnTo>
                <a:lnTo>
                  <a:pt x="3859" y="3202"/>
                </a:lnTo>
                <a:lnTo>
                  <a:pt x="3859" y="3213"/>
                </a:lnTo>
                <a:lnTo>
                  <a:pt x="3876" y="3213"/>
                </a:lnTo>
                <a:lnTo>
                  <a:pt x="3876" y="3219"/>
                </a:lnTo>
                <a:lnTo>
                  <a:pt x="3923" y="3219"/>
                </a:lnTo>
                <a:lnTo>
                  <a:pt x="3923" y="3225"/>
                </a:lnTo>
                <a:lnTo>
                  <a:pt x="3934" y="3225"/>
                </a:lnTo>
                <a:lnTo>
                  <a:pt x="3934" y="3231"/>
                </a:lnTo>
                <a:lnTo>
                  <a:pt x="3969" y="3231"/>
                </a:lnTo>
                <a:lnTo>
                  <a:pt x="3969" y="3237"/>
                </a:lnTo>
                <a:lnTo>
                  <a:pt x="3986" y="3237"/>
                </a:lnTo>
                <a:lnTo>
                  <a:pt x="3986" y="3248"/>
                </a:lnTo>
                <a:lnTo>
                  <a:pt x="4003" y="3248"/>
                </a:lnTo>
                <a:lnTo>
                  <a:pt x="4003" y="3254"/>
                </a:lnTo>
                <a:lnTo>
                  <a:pt x="4009" y="3254"/>
                </a:lnTo>
                <a:lnTo>
                  <a:pt x="4009" y="3266"/>
                </a:lnTo>
                <a:lnTo>
                  <a:pt x="4027" y="3266"/>
                </a:lnTo>
                <a:lnTo>
                  <a:pt x="4027" y="3271"/>
                </a:lnTo>
                <a:lnTo>
                  <a:pt x="4096" y="3271"/>
                </a:lnTo>
                <a:lnTo>
                  <a:pt x="4096" y="3277"/>
                </a:lnTo>
                <a:lnTo>
                  <a:pt x="4119" y="3277"/>
                </a:lnTo>
                <a:lnTo>
                  <a:pt x="4119" y="3288"/>
                </a:lnTo>
                <a:lnTo>
                  <a:pt x="4159" y="3288"/>
                </a:lnTo>
                <a:lnTo>
                  <a:pt x="4159" y="3294"/>
                </a:lnTo>
                <a:lnTo>
                  <a:pt x="4246" y="3294"/>
                </a:lnTo>
                <a:lnTo>
                  <a:pt x="4246" y="3300"/>
                </a:lnTo>
                <a:lnTo>
                  <a:pt x="4262" y="3300"/>
                </a:lnTo>
                <a:lnTo>
                  <a:pt x="4262" y="3306"/>
                </a:lnTo>
                <a:lnTo>
                  <a:pt x="4274" y="3306"/>
                </a:lnTo>
                <a:lnTo>
                  <a:pt x="4274" y="3323"/>
                </a:lnTo>
                <a:lnTo>
                  <a:pt x="4303" y="3323"/>
                </a:lnTo>
                <a:lnTo>
                  <a:pt x="4303" y="3328"/>
                </a:lnTo>
                <a:lnTo>
                  <a:pt x="4320" y="3328"/>
                </a:lnTo>
                <a:lnTo>
                  <a:pt x="4320" y="3335"/>
                </a:lnTo>
                <a:lnTo>
                  <a:pt x="4343" y="3335"/>
                </a:lnTo>
                <a:lnTo>
                  <a:pt x="4343" y="3341"/>
                </a:lnTo>
                <a:lnTo>
                  <a:pt x="4384" y="3341"/>
                </a:lnTo>
                <a:lnTo>
                  <a:pt x="4384" y="3346"/>
                </a:lnTo>
                <a:lnTo>
                  <a:pt x="4406" y="3346"/>
                </a:lnTo>
                <a:lnTo>
                  <a:pt x="4406" y="3357"/>
                </a:lnTo>
                <a:lnTo>
                  <a:pt x="4504" y="3357"/>
                </a:lnTo>
                <a:lnTo>
                  <a:pt x="4504" y="3364"/>
                </a:lnTo>
                <a:lnTo>
                  <a:pt x="4527" y="3364"/>
                </a:lnTo>
                <a:lnTo>
                  <a:pt x="4527" y="3370"/>
                </a:lnTo>
                <a:lnTo>
                  <a:pt x="4585" y="3370"/>
                </a:lnTo>
                <a:lnTo>
                  <a:pt x="4585" y="3375"/>
                </a:lnTo>
                <a:lnTo>
                  <a:pt x="4596" y="3375"/>
                </a:lnTo>
                <a:lnTo>
                  <a:pt x="4596" y="3386"/>
                </a:lnTo>
                <a:lnTo>
                  <a:pt x="4678" y="3386"/>
                </a:lnTo>
                <a:lnTo>
                  <a:pt x="4678" y="3392"/>
                </a:lnTo>
                <a:lnTo>
                  <a:pt x="4683" y="3392"/>
                </a:lnTo>
                <a:lnTo>
                  <a:pt x="4683" y="3399"/>
                </a:lnTo>
                <a:lnTo>
                  <a:pt x="4700" y="3399"/>
                </a:lnTo>
                <a:lnTo>
                  <a:pt x="4700" y="3404"/>
                </a:lnTo>
                <a:lnTo>
                  <a:pt x="4758" y="3404"/>
                </a:lnTo>
                <a:lnTo>
                  <a:pt x="4758" y="3410"/>
                </a:lnTo>
                <a:lnTo>
                  <a:pt x="4879" y="3410"/>
                </a:lnTo>
                <a:lnTo>
                  <a:pt x="4879" y="3421"/>
                </a:lnTo>
                <a:lnTo>
                  <a:pt x="4890" y="3421"/>
                </a:lnTo>
                <a:lnTo>
                  <a:pt x="4890" y="3427"/>
                </a:lnTo>
                <a:lnTo>
                  <a:pt x="4896" y="3427"/>
                </a:lnTo>
                <a:lnTo>
                  <a:pt x="4896" y="3439"/>
                </a:lnTo>
                <a:lnTo>
                  <a:pt x="4972" y="3439"/>
                </a:lnTo>
                <a:lnTo>
                  <a:pt x="4972" y="3444"/>
                </a:lnTo>
                <a:lnTo>
                  <a:pt x="4994" y="3444"/>
                </a:lnTo>
                <a:lnTo>
                  <a:pt x="4994" y="3460"/>
                </a:lnTo>
                <a:lnTo>
                  <a:pt x="5017" y="3460"/>
                </a:lnTo>
                <a:lnTo>
                  <a:pt x="5017" y="3467"/>
                </a:lnTo>
                <a:lnTo>
                  <a:pt x="5086" y="3467"/>
                </a:lnTo>
                <a:lnTo>
                  <a:pt x="5086" y="3478"/>
                </a:lnTo>
                <a:lnTo>
                  <a:pt x="5097" y="3478"/>
                </a:lnTo>
                <a:lnTo>
                  <a:pt x="5097" y="3484"/>
                </a:lnTo>
                <a:lnTo>
                  <a:pt x="5109" y="3484"/>
                </a:lnTo>
                <a:lnTo>
                  <a:pt x="5109" y="3489"/>
                </a:lnTo>
                <a:lnTo>
                  <a:pt x="5115" y="3489"/>
                </a:lnTo>
                <a:lnTo>
                  <a:pt x="5115" y="3502"/>
                </a:lnTo>
                <a:lnTo>
                  <a:pt x="5138" y="3502"/>
                </a:lnTo>
                <a:lnTo>
                  <a:pt x="5138" y="3507"/>
                </a:lnTo>
                <a:lnTo>
                  <a:pt x="5219" y="3507"/>
                </a:lnTo>
                <a:lnTo>
                  <a:pt x="5219" y="3518"/>
                </a:lnTo>
                <a:lnTo>
                  <a:pt x="5236" y="3518"/>
                </a:lnTo>
                <a:lnTo>
                  <a:pt x="5236" y="3524"/>
                </a:lnTo>
                <a:lnTo>
                  <a:pt x="5259" y="3524"/>
                </a:lnTo>
                <a:lnTo>
                  <a:pt x="5259" y="3536"/>
                </a:lnTo>
                <a:lnTo>
                  <a:pt x="5300" y="3536"/>
                </a:lnTo>
                <a:lnTo>
                  <a:pt x="5300" y="3542"/>
                </a:lnTo>
                <a:lnTo>
                  <a:pt x="5306" y="3542"/>
                </a:lnTo>
                <a:lnTo>
                  <a:pt x="5306" y="3559"/>
                </a:lnTo>
                <a:lnTo>
                  <a:pt x="5335" y="3559"/>
                </a:lnTo>
                <a:lnTo>
                  <a:pt x="5335" y="3571"/>
                </a:lnTo>
                <a:lnTo>
                  <a:pt x="5420" y="3571"/>
                </a:lnTo>
                <a:lnTo>
                  <a:pt x="5420" y="3576"/>
                </a:lnTo>
                <a:lnTo>
                  <a:pt x="5507" y="3576"/>
                </a:lnTo>
                <a:lnTo>
                  <a:pt x="5507" y="3588"/>
                </a:lnTo>
                <a:lnTo>
                  <a:pt x="5582" y="3588"/>
                </a:lnTo>
                <a:lnTo>
                  <a:pt x="5582" y="3594"/>
                </a:lnTo>
                <a:lnTo>
                  <a:pt x="5605" y="3594"/>
                </a:lnTo>
                <a:lnTo>
                  <a:pt x="5605" y="3605"/>
                </a:lnTo>
                <a:lnTo>
                  <a:pt x="5656" y="3605"/>
                </a:lnTo>
                <a:lnTo>
                  <a:pt x="5656" y="3611"/>
                </a:lnTo>
                <a:lnTo>
                  <a:pt x="5691" y="3611"/>
                </a:lnTo>
                <a:lnTo>
                  <a:pt x="5691" y="3622"/>
                </a:lnTo>
                <a:lnTo>
                  <a:pt x="5737" y="3622"/>
                </a:lnTo>
                <a:lnTo>
                  <a:pt x="5737" y="3634"/>
                </a:lnTo>
                <a:lnTo>
                  <a:pt x="5760" y="3634"/>
                </a:lnTo>
                <a:lnTo>
                  <a:pt x="5760" y="3640"/>
                </a:lnTo>
                <a:lnTo>
                  <a:pt x="5812" y="3640"/>
                </a:lnTo>
                <a:lnTo>
                  <a:pt x="5812" y="3651"/>
                </a:lnTo>
                <a:lnTo>
                  <a:pt x="6071" y="3651"/>
                </a:lnTo>
                <a:lnTo>
                  <a:pt x="6071" y="3657"/>
                </a:lnTo>
                <a:lnTo>
                  <a:pt x="6077" y="3657"/>
                </a:lnTo>
                <a:lnTo>
                  <a:pt x="6077" y="3669"/>
                </a:lnTo>
                <a:lnTo>
                  <a:pt x="6111" y="3669"/>
                </a:lnTo>
                <a:lnTo>
                  <a:pt x="6111" y="3675"/>
                </a:lnTo>
                <a:lnTo>
                  <a:pt x="6117" y="3675"/>
                </a:lnTo>
                <a:lnTo>
                  <a:pt x="6117" y="3686"/>
                </a:lnTo>
                <a:lnTo>
                  <a:pt x="6164" y="3686"/>
                </a:lnTo>
                <a:lnTo>
                  <a:pt x="6164" y="3698"/>
                </a:lnTo>
                <a:lnTo>
                  <a:pt x="6526" y="3698"/>
                </a:lnTo>
                <a:lnTo>
                  <a:pt x="6526" y="3704"/>
                </a:lnTo>
                <a:lnTo>
                  <a:pt x="6555" y="3704"/>
                </a:lnTo>
                <a:lnTo>
                  <a:pt x="6555" y="3715"/>
                </a:lnTo>
                <a:lnTo>
                  <a:pt x="6710" y="3715"/>
                </a:lnTo>
                <a:lnTo>
                  <a:pt x="6710" y="3720"/>
                </a:lnTo>
                <a:lnTo>
                  <a:pt x="6757" y="3720"/>
                </a:lnTo>
                <a:lnTo>
                  <a:pt x="6757" y="3733"/>
                </a:lnTo>
                <a:lnTo>
                  <a:pt x="6913" y="3733"/>
                </a:lnTo>
                <a:lnTo>
                  <a:pt x="6913" y="3744"/>
                </a:lnTo>
                <a:lnTo>
                  <a:pt x="7276" y="3744"/>
                </a:lnTo>
                <a:lnTo>
                  <a:pt x="7276" y="3755"/>
                </a:lnTo>
                <a:lnTo>
                  <a:pt x="7535" y="3755"/>
                </a:lnTo>
                <a:lnTo>
                  <a:pt x="7535" y="3761"/>
                </a:lnTo>
                <a:lnTo>
                  <a:pt x="7742" y="3761"/>
                </a:lnTo>
                <a:lnTo>
                  <a:pt x="7742" y="3772"/>
                </a:lnTo>
                <a:lnTo>
                  <a:pt x="8081" y="3772"/>
                </a:lnTo>
                <a:lnTo>
                  <a:pt x="8081" y="3789"/>
                </a:lnTo>
                <a:lnTo>
                  <a:pt x="8589" y="3789"/>
                </a:lnTo>
                <a:lnTo>
                  <a:pt x="8589" y="3812"/>
                </a:lnTo>
                <a:lnTo>
                  <a:pt x="8663" y="3812"/>
                </a:lnTo>
                <a:lnTo>
                  <a:pt x="8663" y="3823"/>
                </a:lnTo>
                <a:lnTo>
                  <a:pt x="9084" y="3823"/>
                </a:lnTo>
                <a:lnTo>
                  <a:pt x="9084" y="3841"/>
                </a:lnTo>
                <a:lnTo>
                  <a:pt x="9159" y="3841"/>
                </a:lnTo>
                <a:lnTo>
                  <a:pt x="9159" y="3852"/>
                </a:lnTo>
                <a:lnTo>
                  <a:pt x="9442" y="3852"/>
                </a:lnTo>
                <a:lnTo>
                  <a:pt x="9442" y="3864"/>
                </a:lnTo>
                <a:lnTo>
                  <a:pt x="9521" y="3864"/>
                </a:lnTo>
                <a:lnTo>
                  <a:pt x="9521" y="3881"/>
                </a:lnTo>
                <a:lnTo>
                  <a:pt x="10121" y="3881"/>
                </a:lnTo>
                <a:lnTo>
                  <a:pt x="10121" y="3899"/>
                </a:lnTo>
                <a:lnTo>
                  <a:pt x="10732" y="3899"/>
                </a:lnTo>
                <a:lnTo>
                  <a:pt x="10732" y="3916"/>
                </a:lnTo>
                <a:lnTo>
                  <a:pt x="10789" y="3916"/>
                </a:lnTo>
                <a:lnTo>
                  <a:pt x="10789" y="3934"/>
                </a:lnTo>
                <a:lnTo>
                  <a:pt x="12886" y="3934"/>
                </a:lnTo>
                <a:lnTo>
                  <a:pt x="12886" y="3968"/>
                </a:lnTo>
                <a:lnTo>
                  <a:pt x="13479" y="3968"/>
                </a:lnTo>
                <a:lnTo>
                  <a:pt x="13479" y="3997"/>
                </a:lnTo>
                <a:lnTo>
                  <a:pt x="14246" y="3997"/>
                </a:lnTo>
                <a:lnTo>
                  <a:pt x="14246" y="4043"/>
                </a:lnTo>
                <a:lnTo>
                  <a:pt x="14366" y="4043"/>
                </a:lnTo>
              </a:path>
            </a:pathLst>
          </a:custGeom>
          <a:noFill/>
          <a:ln w="28575">
            <a:solidFill>
              <a:schemeClr val="accent2"/>
            </a:solidFill>
            <a:prstDash val="sysDot"/>
            <a:round/>
            <a:headEnd/>
            <a:tailEnd/>
          </a:ln>
        </p:spPr>
        <p:txBody>
          <a:bodyPr/>
          <a:lstStyle/>
          <a:p>
            <a:endParaRPr lang="en-US"/>
          </a:p>
        </p:txBody>
      </p:sp>
      <p:sp>
        <p:nvSpPr>
          <p:cNvPr id="31778" name="Freeform 46"/>
          <p:cNvSpPr>
            <a:spLocks/>
          </p:cNvSpPr>
          <p:nvPr/>
        </p:nvSpPr>
        <p:spPr bwMode="auto">
          <a:xfrm>
            <a:off x="1689100" y="2190750"/>
            <a:ext cx="5421313" cy="2940050"/>
          </a:xfrm>
          <a:custGeom>
            <a:avLst/>
            <a:gdLst>
              <a:gd name="T0" fmla="*/ 2147483647 w 11884"/>
              <a:gd name="T1" fmla="*/ 2147483647 h 5126"/>
              <a:gd name="T2" fmla="*/ 2147483647 w 11884"/>
              <a:gd name="T3" fmla="*/ 2147483647 h 5126"/>
              <a:gd name="T4" fmla="*/ 2147483647 w 11884"/>
              <a:gd name="T5" fmla="*/ 2147483647 h 5126"/>
              <a:gd name="T6" fmla="*/ 2147483647 w 11884"/>
              <a:gd name="T7" fmla="*/ 2147483647 h 5126"/>
              <a:gd name="T8" fmla="*/ 2147483647 w 11884"/>
              <a:gd name="T9" fmla="*/ 2147483647 h 5126"/>
              <a:gd name="T10" fmla="*/ 2147483647 w 11884"/>
              <a:gd name="T11" fmla="*/ 2147483647 h 5126"/>
              <a:gd name="T12" fmla="*/ 2147483647 w 11884"/>
              <a:gd name="T13" fmla="*/ 2147483647 h 5126"/>
              <a:gd name="T14" fmla="*/ 2147483647 w 11884"/>
              <a:gd name="T15" fmla="*/ 2147483647 h 5126"/>
              <a:gd name="T16" fmla="*/ 2147483647 w 11884"/>
              <a:gd name="T17" fmla="*/ 2147483647 h 5126"/>
              <a:gd name="T18" fmla="*/ 2147483647 w 11884"/>
              <a:gd name="T19" fmla="*/ 2147483647 h 5126"/>
              <a:gd name="T20" fmla="*/ 2147483647 w 11884"/>
              <a:gd name="T21" fmla="*/ 2147483647 h 5126"/>
              <a:gd name="T22" fmla="*/ 2147483647 w 11884"/>
              <a:gd name="T23" fmla="*/ 2147483647 h 5126"/>
              <a:gd name="T24" fmla="*/ 2147483647 w 11884"/>
              <a:gd name="T25" fmla="*/ 2147483647 h 5126"/>
              <a:gd name="T26" fmla="*/ 2147483647 w 11884"/>
              <a:gd name="T27" fmla="*/ 2147483647 h 5126"/>
              <a:gd name="T28" fmla="*/ 2147483647 w 11884"/>
              <a:gd name="T29" fmla="*/ 2147483647 h 5126"/>
              <a:gd name="T30" fmla="*/ 2147483647 w 11884"/>
              <a:gd name="T31" fmla="*/ 2147483647 h 5126"/>
              <a:gd name="T32" fmla="*/ 2147483647 w 11884"/>
              <a:gd name="T33" fmla="*/ 2147483647 h 5126"/>
              <a:gd name="T34" fmla="*/ 2147483647 w 11884"/>
              <a:gd name="T35" fmla="*/ 2147483647 h 5126"/>
              <a:gd name="T36" fmla="*/ 2147483647 w 11884"/>
              <a:gd name="T37" fmla="*/ 2147483647 h 5126"/>
              <a:gd name="T38" fmla="*/ 2147483647 w 11884"/>
              <a:gd name="T39" fmla="*/ 2147483647 h 5126"/>
              <a:gd name="T40" fmla="*/ 2147483647 w 11884"/>
              <a:gd name="T41" fmla="*/ 2147483647 h 5126"/>
              <a:gd name="T42" fmla="*/ 2147483647 w 11884"/>
              <a:gd name="T43" fmla="*/ 2147483647 h 5126"/>
              <a:gd name="T44" fmla="*/ 2147483647 w 11884"/>
              <a:gd name="T45" fmla="*/ 2147483647 h 5126"/>
              <a:gd name="T46" fmla="*/ 2147483647 w 11884"/>
              <a:gd name="T47" fmla="*/ 2147483647 h 5126"/>
              <a:gd name="T48" fmla="*/ 2147483647 w 11884"/>
              <a:gd name="T49" fmla="*/ 2147483647 h 5126"/>
              <a:gd name="T50" fmla="*/ 2147483647 w 11884"/>
              <a:gd name="T51" fmla="*/ 2147483647 h 5126"/>
              <a:gd name="T52" fmla="*/ 2147483647 w 11884"/>
              <a:gd name="T53" fmla="*/ 2147483647 h 5126"/>
              <a:gd name="T54" fmla="*/ 2147483647 w 11884"/>
              <a:gd name="T55" fmla="*/ 2147483647 h 5126"/>
              <a:gd name="T56" fmla="*/ 2147483647 w 11884"/>
              <a:gd name="T57" fmla="*/ 2147483647 h 5126"/>
              <a:gd name="T58" fmla="*/ 2147483647 w 11884"/>
              <a:gd name="T59" fmla="*/ 2147483647 h 5126"/>
              <a:gd name="T60" fmla="*/ 2147483647 w 11884"/>
              <a:gd name="T61" fmla="*/ 2147483647 h 5126"/>
              <a:gd name="T62" fmla="*/ 2147483647 w 11884"/>
              <a:gd name="T63" fmla="*/ 2147483647 h 5126"/>
              <a:gd name="T64" fmla="*/ 2147483647 w 11884"/>
              <a:gd name="T65" fmla="*/ 2147483647 h 5126"/>
              <a:gd name="T66" fmla="*/ 2147483647 w 11884"/>
              <a:gd name="T67" fmla="*/ 2147483647 h 5126"/>
              <a:gd name="T68" fmla="*/ 2147483647 w 11884"/>
              <a:gd name="T69" fmla="*/ 2147483647 h 5126"/>
              <a:gd name="T70" fmla="*/ 2147483647 w 11884"/>
              <a:gd name="T71" fmla="*/ 2147483647 h 5126"/>
              <a:gd name="T72" fmla="*/ 2147483647 w 11884"/>
              <a:gd name="T73" fmla="*/ 2147483647 h 5126"/>
              <a:gd name="T74" fmla="*/ 2147483647 w 11884"/>
              <a:gd name="T75" fmla="*/ 2147483647 h 5126"/>
              <a:gd name="T76" fmla="*/ 2147483647 w 11884"/>
              <a:gd name="T77" fmla="*/ 2147483647 h 5126"/>
              <a:gd name="T78" fmla="*/ 2147483647 w 11884"/>
              <a:gd name="T79" fmla="*/ 2147483647 h 5126"/>
              <a:gd name="T80" fmla="*/ 2147483647 w 11884"/>
              <a:gd name="T81" fmla="*/ 2147483647 h 5126"/>
              <a:gd name="T82" fmla="*/ 2147483647 w 11884"/>
              <a:gd name="T83" fmla="*/ 2147483647 h 5126"/>
              <a:gd name="T84" fmla="*/ 2147483647 w 11884"/>
              <a:gd name="T85" fmla="*/ 2147483647 h 5126"/>
              <a:gd name="T86" fmla="*/ 2147483647 w 11884"/>
              <a:gd name="T87" fmla="*/ 2147483647 h 5126"/>
              <a:gd name="T88" fmla="*/ 2147483647 w 11884"/>
              <a:gd name="T89" fmla="*/ 2147483647 h 5126"/>
              <a:gd name="T90" fmla="*/ 2147483647 w 11884"/>
              <a:gd name="T91" fmla="*/ 2147483647 h 5126"/>
              <a:gd name="T92" fmla="*/ 2147483647 w 11884"/>
              <a:gd name="T93" fmla="*/ 2147483647 h 5126"/>
              <a:gd name="T94" fmla="*/ 2147483647 w 11884"/>
              <a:gd name="T95" fmla="*/ 2147483647 h 5126"/>
              <a:gd name="T96" fmla="*/ 2147483647 w 11884"/>
              <a:gd name="T97" fmla="*/ 2147483647 h 5126"/>
              <a:gd name="T98" fmla="*/ 2147483647 w 11884"/>
              <a:gd name="T99" fmla="*/ 2147483647 h 5126"/>
              <a:gd name="T100" fmla="*/ 2147483647 w 11884"/>
              <a:gd name="T101" fmla="*/ 2147483647 h 5126"/>
              <a:gd name="T102" fmla="*/ 2147483647 w 11884"/>
              <a:gd name="T103" fmla="*/ 2147483647 h 5126"/>
              <a:gd name="T104" fmla="*/ 2147483647 w 11884"/>
              <a:gd name="T105" fmla="*/ 2147483647 h 5126"/>
              <a:gd name="T106" fmla="*/ 2147483647 w 11884"/>
              <a:gd name="T107" fmla="*/ 2147483647 h 5126"/>
              <a:gd name="T108" fmla="*/ 2147483647 w 11884"/>
              <a:gd name="T109" fmla="*/ 2147483647 h 5126"/>
              <a:gd name="T110" fmla="*/ 2147483647 w 11884"/>
              <a:gd name="T111" fmla="*/ 2147483647 h 512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884"/>
              <a:gd name="T169" fmla="*/ 0 h 5126"/>
              <a:gd name="T170" fmla="*/ 11884 w 11884"/>
              <a:gd name="T171" fmla="*/ 5126 h 512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884" h="5126">
                <a:moveTo>
                  <a:pt x="0" y="0"/>
                </a:moveTo>
                <a:lnTo>
                  <a:pt x="17" y="0"/>
                </a:lnTo>
                <a:lnTo>
                  <a:pt x="17" y="22"/>
                </a:lnTo>
                <a:lnTo>
                  <a:pt x="28" y="22"/>
                </a:lnTo>
                <a:lnTo>
                  <a:pt x="28" y="46"/>
                </a:lnTo>
                <a:lnTo>
                  <a:pt x="40" y="46"/>
                </a:lnTo>
                <a:lnTo>
                  <a:pt x="40" y="97"/>
                </a:lnTo>
                <a:lnTo>
                  <a:pt x="46" y="97"/>
                </a:lnTo>
                <a:lnTo>
                  <a:pt x="46" y="126"/>
                </a:lnTo>
                <a:lnTo>
                  <a:pt x="51" y="126"/>
                </a:lnTo>
                <a:lnTo>
                  <a:pt x="51" y="149"/>
                </a:lnTo>
                <a:lnTo>
                  <a:pt x="57" y="149"/>
                </a:lnTo>
                <a:lnTo>
                  <a:pt x="57" y="173"/>
                </a:lnTo>
                <a:lnTo>
                  <a:pt x="63" y="173"/>
                </a:lnTo>
                <a:lnTo>
                  <a:pt x="63" y="224"/>
                </a:lnTo>
                <a:lnTo>
                  <a:pt x="75" y="224"/>
                </a:lnTo>
                <a:lnTo>
                  <a:pt x="75" y="277"/>
                </a:lnTo>
                <a:lnTo>
                  <a:pt x="86" y="277"/>
                </a:lnTo>
                <a:lnTo>
                  <a:pt x="86" y="327"/>
                </a:lnTo>
                <a:lnTo>
                  <a:pt x="92" y="327"/>
                </a:lnTo>
                <a:lnTo>
                  <a:pt x="92" y="403"/>
                </a:lnTo>
                <a:lnTo>
                  <a:pt x="97" y="403"/>
                </a:lnTo>
                <a:lnTo>
                  <a:pt x="97" y="425"/>
                </a:lnTo>
                <a:lnTo>
                  <a:pt x="104" y="425"/>
                </a:lnTo>
                <a:lnTo>
                  <a:pt x="104" y="478"/>
                </a:lnTo>
                <a:lnTo>
                  <a:pt x="121" y="478"/>
                </a:lnTo>
                <a:lnTo>
                  <a:pt x="121" y="530"/>
                </a:lnTo>
                <a:lnTo>
                  <a:pt x="138" y="530"/>
                </a:lnTo>
                <a:lnTo>
                  <a:pt x="138" y="552"/>
                </a:lnTo>
                <a:lnTo>
                  <a:pt x="144" y="552"/>
                </a:lnTo>
                <a:lnTo>
                  <a:pt x="144" y="604"/>
                </a:lnTo>
                <a:lnTo>
                  <a:pt x="150" y="604"/>
                </a:lnTo>
                <a:lnTo>
                  <a:pt x="150" y="627"/>
                </a:lnTo>
                <a:lnTo>
                  <a:pt x="179" y="627"/>
                </a:lnTo>
                <a:lnTo>
                  <a:pt x="179" y="650"/>
                </a:lnTo>
                <a:lnTo>
                  <a:pt x="184" y="650"/>
                </a:lnTo>
                <a:lnTo>
                  <a:pt x="184" y="731"/>
                </a:lnTo>
                <a:lnTo>
                  <a:pt x="190" y="731"/>
                </a:lnTo>
                <a:lnTo>
                  <a:pt x="190" y="754"/>
                </a:lnTo>
                <a:lnTo>
                  <a:pt x="195" y="754"/>
                </a:lnTo>
                <a:lnTo>
                  <a:pt x="195" y="829"/>
                </a:lnTo>
                <a:lnTo>
                  <a:pt x="219" y="829"/>
                </a:lnTo>
                <a:lnTo>
                  <a:pt x="219" y="881"/>
                </a:lnTo>
                <a:lnTo>
                  <a:pt x="224" y="881"/>
                </a:lnTo>
                <a:lnTo>
                  <a:pt x="224" y="978"/>
                </a:lnTo>
                <a:lnTo>
                  <a:pt x="230" y="978"/>
                </a:lnTo>
                <a:lnTo>
                  <a:pt x="230" y="1031"/>
                </a:lnTo>
                <a:lnTo>
                  <a:pt x="237" y="1031"/>
                </a:lnTo>
                <a:lnTo>
                  <a:pt x="237" y="1158"/>
                </a:lnTo>
                <a:lnTo>
                  <a:pt x="242" y="1158"/>
                </a:lnTo>
                <a:lnTo>
                  <a:pt x="242" y="1209"/>
                </a:lnTo>
                <a:lnTo>
                  <a:pt x="248" y="1209"/>
                </a:lnTo>
                <a:lnTo>
                  <a:pt x="248" y="1232"/>
                </a:lnTo>
                <a:lnTo>
                  <a:pt x="265" y="1232"/>
                </a:lnTo>
                <a:lnTo>
                  <a:pt x="265" y="1261"/>
                </a:lnTo>
                <a:lnTo>
                  <a:pt x="271" y="1261"/>
                </a:lnTo>
                <a:lnTo>
                  <a:pt x="271" y="1283"/>
                </a:lnTo>
                <a:lnTo>
                  <a:pt x="282" y="1283"/>
                </a:lnTo>
                <a:lnTo>
                  <a:pt x="282" y="1336"/>
                </a:lnTo>
                <a:lnTo>
                  <a:pt x="288" y="1336"/>
                </a:lnTo>
                <a:lnTo>
                  <a:pt x="288" y="1359"/>
                </a:lnTo>
                <a:lnTo>
                  <a:pt x="294" y="1359"/>
                </a:lnTo>
                <a:lnTo>
                  <a:pt x="294" y="1388"/>
                </a:lnTo>
                <a:lnTo>
                  <a:pt x="317" y="1388"/>
                </a:lnTo>
                <a:lnTo>
                  <a:pt x="317" y="1463"/>
                </a:lnTo>
                <a:lnTo>
                  <a:pt x="323" y="1463"/>
                </a:lnTo>
                <a:lnTo>
                  <a:pt x="323" y="1514"/>
                </a:lnTo>
                <a:lnTo>
                  <a:pt x="327" y="1514"/>
                </a:lnTo>
                <a:lnTo>
                  <a:pt x="327" y="1538"/>
                </a:lnTo>
                <a:lnTo>
                  <a:pt x="333" y="1538"/>
                </a:lnTo>
                <a:lnTo>
                  <a:pt x="333" y="1589"/>
                </a:lnTo>
                <a:lnTo>
                  <a:pt x="345" y="1589"/>
                </a:lnTo>
                <a:lnTo>
                  <a:pt x="345" y="1612"/>
                </a:lnTo>
                <a:lnTo>
                  <a:pt x="351" y="1612"/>
                </a:lnTo>
                <a:lnTo>
                  <a:pt x="351" y="1641"/>
                </a:lnTo>
                <a:lnTo>
                  <a:pt x="356" y="1641"/>
                </a:lnTo>
                <a:lnTo>
                  <a:pt x="356" y="1664"/>
                </a:lnTo>
                <a:lnTo>
                  <a:pt x="380" y="1664"/>
                </a:lnTo>
                <a:lnTo>
                  <a:pt x="380" y="1716"/>
                </a:lnTo>
                <a:lnTo>
                  <a:pt x="385" y="1716"/>
                </a:lnTo>
                <a:lnTo>
                  <a:pt x="385" y="1739"/>
                </a:lnTo>
                <a:lnTo>
                  <a:pt x="391" y="1739"/>
                </a:lnTo>
                <a:lnTo>
                  <a:pt x="391" y="1791"/>
                </a:lnTo>
                <a:lnTo>
                  <a:pt x="420" y="1791"/>
                </a:lnTo>
                <a:lnTo>
                  <a:pt x="420" y="1815"/>
                </a:lnTo>
                <a:lnTo>
                  <a:pt x="431" y="1815"/>
                </a:lnTo>
                <a:lnTo>
                  <a:pt x="431" y="1894"/>
                </a:lnTo>
                <a:lnTo>
                  <a:pt x="438" y="1894"/>
                </a:lnTo>
                <a:lnTo>
                  <a:pt x="438" y="1918"/>
                </a:lnTo>
                <a:lnTo>
                  <a:pt x="443" y="1918"/>
                </a:lnTo>
                <a:lnTo>
                  <a:pt x="443" y="1940"/>
                </a:lnTo>
                <a:lnTo>
                  <a:pt x="449" y="1940"/>
                </a:lnTo>
                <a:lnTo>
                  <a:pt x="449" y="1992"/>
                </a:lnTo>
                <a:lnTo>
                  <a:pt x="478" y="1992"/>
                </a:lnTo>
                <a:lnTo>
                  <a:pt x="478" y="2021"/>
                </a:lnTo>
                <a:lnTo>
                  <a:pt x="507" y="2021"/>
                </a:lnTo>
                <a:lnTo>
                  <a:pt x="507" y="2096"/>
                </a:lnTo>
                <a:lnTo>
                  <a:pt x="518" y="2096"/>
                </a:lnTo>
                <a:lnTo>
                  <a:pt x="518" y="2120"/>
                </a:lnTo>
                <a:lnTo>
                  <a:pt x="524" y="2120"/>
                </a:lnTo>
                <a:lnTo>
                  <a:pt x="524" y="2246"/>
                </a:lnTo>
                <a:lnTo>
                  <a:pt x="529" y="2246"/>
                </a:lnTo>
                <a:lnTo>
                  <a:pt x="529" y="2350"/>
                </a:lnTo>
                <a:lnTo>
                  <a:pt x="536" y="2350"/>
                </a:lnTo>
                <a:lnTo>
                  <a:pt x="536" y="2372"/>
                </a:lnTo>
                <a:lnTo>
                  <a:pt x="542" y="2372"/>
                </a:lnTo>
                <a:lnTo>
                  <a:pt x="542" y="2401"/>
                </a:lnTo>
                <a:lnTo>
                  <a:pt x="565" y="2401"/>
                </a:lnTo>
                <a:lnTo>
                  <a:pt x="565" y="2425"/>
                </a:lnTo>
                <a:lnTo>
                  <a:pt x="576" y="2425"/>
                </a:lnTo>
                <a:lnTo>
                  <a:pt x="576" y="2448"/>
                </a:lnTo>
                <a:lnTo>
                  <a:pt x="582" y="2448"/>
                </a:lnTo>
                <a:lnTo>
                  <a:pt x="582" y="2477"/>
                </a:lnTo>
                <a:lnTo>
                  <a:pt x="622" y="2477"/>
                </a:lnTo>
                <a:lnTo>
                  <a:pt x="622" y="2499"/>
                </a:lnTo>
                <a:lnTo>
                  <a:pt x="628" y="2499"/>
                </a:lnTo>
                <a:lnTo>
                  <a:pt x="628" y="2528"/>
                </a:lnTo>
                <a:lnTo>
                  <a:pt x="639" y="2528"/>
                </a:lnTo>
                <a:lnTo>
                  <a:pt x="639" y="2551"/>
                </a:lnTo>
                <a:lnTo>
                  <a:pt x="656" y="2551"/>
                </a:lnTo>
                <a:lnTo>
                  <a:pt x="656" y="2602"/>
                </a:lnTo>
                <a:lnTo>
                  <a:pt x="690" y="2602"/>
                </a:lnTo>
                <a:lnTo>
                  <a:pt x="690" y="2626"/>
                </a:lnTo>
                <a:lnTo>
                  <a:pt x="697" y="2626"/>
                </a:lnTo>
                <a:lnTo>
                  <a:pt x="697" y="2678"/>
                </a:lnTo>
                <a:lnTo>
                  <a:pt x="719" y="2678"/>
                </a:lnTo>
                <a:lnTo>
                  <a:pt x="719" y="2707"/>
                </a:lnTo>
                <a:lnTo>
                  <a:pt x="725" y="2707"/>
                </a:lnTo>
                <a:lnTo>
                  <a:pt x="725" y="2730"/>
                </a:lnTo>
                <a:lnTo>
                  <a:pt x="737" y="2730"/>
                </a:lnTo>
                <a:lnTo>
                  <a:pt x="737" y="2759"/>
                </a:lnTo>
                <a:lnTo>
                  <a:pt x="754" y="2759"/>
                </a:lnTo>
                <a:lnTo>
                  <a:pt x="754" y="2788"/>
                </a:lnTo>
                <a:lnTo>
                  <a:pt x="760" y="2788"/>
                </a:lnTo>
                <a:lnTo>
                  <a:pt x="760" y="2811"/>
                </a:lnTo>
                <a:lnTo>
                  <a:pt x="766" y="2811"/>
                </a:lnTo>
                <a:lnTo>
                  <a:pt x="766" y="2862"/>
                </a:lnTo>
                <a:lnTo>
                  <a:pt x="801" y="2862"/>
                </a:lnTo>
                <a:lnTo>
                  <a:pt x="801" y="2891"/>
                </a:lnTo>
                <a:lnTo>
                  <a:pt x="823" y="2891"/>
                </a:lnTo>
                <a:lnTo>
                  <a:pt x="823" y="2920"/>
                </a:lnTo>
                <a:lnTo>
                  <a:pt x="835" y="2920"/>
                </a:lnTo>
                <a:lnTo>
                  <a:pt x="835" y="2943"/>
                </a:lnTo>
                <a:lnTo>
                  <a:pt x="847" y="2943"/>
                </a:lnTo>
                <a:lnTo>
                  <a:pt x="847" y="2972"/>
                </a:lnTo>
                <a:lnTo>
                  <a:pt x="852" y="2972"/>
                </a:lnTo>
                <a:lnTo>
                  <a:pt x="852" y="2994"/>
                </a:lnTo>
                <a:lnTo>
                  <a:pt x="905" y="2994"/>
                </a:lnTo>
                <a:lnTo>
                  <a:pt x="905" y="3052"/>
                </a:lnTo>
                <a:lnTo>
                  <a:pt x="910" y="3052"/>
                </a:lnTo>
                <a:lnTo>
                  <a:pt x="910" y="3076"/>
                </a:lnTo>
                <a:lnTo>
                  <a:pt x="916" y="3076"/>
                </a:lnTo>
                <a:lnTo>
                  <a:pt x="916" y="3105"/>
                </a:lnTo>
                <a:lnTo>
                  <a:pt x="928" y="3105"/>
                </a:lnTo>
                <a:lnTo>
                  <a:pt x="928" y="3133"/>
                </a:lnTo>
                <a:lnTo>
                  <a:pt x="934" y="3133"/>
                </a:lnTo>
                <a:lnTo>
                  <a:pt x="934" y="3155"/>
                </a:lnTo>
                <a:lnTo>
                  <a:pt x="939" y="3155"/>
                </a:lnTo>
                <a:lnTo>
                  <a:pt x="939" y="3184"/>
                </a:lnTo>
                <a:lnTo>
                  <a:pt x="955" y="3184"/>
                </a:lnTo>
                <a:lnTo>
                  <a:pt x="955" y="3213"/>
                </a:lnTo>
                <a:lnTo>
                  <a:pt x="967" y="3213"/>
                </a:lnTo>
                <a:lnTo>
                  <a:pt x="967" y="3237"/>
                </a:lnTo>
                <a:lnTo>
                  <a:pt x="979" y="3237"/>
                </a:lnTo>
                <a:lnTo>
                  <a:pt x="979" y="3266"/>
                </a:lnTo>
                <a:lnTo>
                  <a:pt x="984" y="3266"/>
                </a:lnTo>
                <a:lnTo>
                  <a:pt x="984" y="3294"/>
                </a:lnTo>
                <a:lnTo>
                  <a:pt x="990" y="3294"/>
                </a:lnTo>
                <a:lnTo>
                  <a:pt x="990" y="3317"/>
                </a:lnTo>
                <a:lnTo>
                  <a:pt x="1042" y="3317"/>
                </a:lnTo>
                <a:lnTo>
                  <a:pt x="1042" y="3346"/>
                </a:lnTo>
                <a:lnTo>
                  <a:pt x="1048" y="3346"/>
                </a:lnTo>
                <a:lnTo>
                  <a:pt x="1048" y="3375"/>
                </a:lnTo>
                <a:lnTo>
                  <a:pt x="1077" y="3375"/>
                </a:lnTo>
                <a:lnTo>
                  <a:pt x="1077" y="3399"/>
                </a:lnTo>
                <a:lnTo>
                  <a:pt x="1100" y="3399"/>
                </a:lnTo>
                <a:lnTo>
                  <a:pt x="1100" y="3427"/>
                </a:lnTo>
                <a:lnTo>
                  <a:pt x="1117" y="3427"/>
                </a:lnTo>
                <a:lnTo>
                  <a:pt x="1117" y="3478"/>
                </a:lnTo>
                <a:lnTo>
                  <a:pt x="1129" y="3478"/>
                </a:lnTo>
                <a:lnTo>
                  <a:pt x="1129" y="3507"/>
                </a:lnTo>
                <a:lnTo>
                  <a:pt x="1135" y="3507"/>
                </a:lnTo>
                <a:lnTo>
                  <a:pt x="1135" y="3536"/>
                </a:lnTo>
                <a:lnTo>
                  <a:pt x="1146" y="3536"/>
                </a:lnTo>
                <a:lnTo>
                  <a:pt x="1146" y="3588"/>
                </a:lnTo>
                <a:lnTo>
                  <a:pt x="1158" y="3588"/>
                </a:lnTo>
                <a:lnTo>
                  <a:pt x="1158" y="3617"/>
                </a:lnTo>
                <a:lnTo>
                  <a:pt x="1169" y="3617"/>
                </a:lnTo>
                <a:lnTo>
                  <a:pt x="1169" y="3646"/>
                </a:lnTo>
                <a:lnTo>
                  <a:pt x="1186" y="3646"/>
                </a:lnTo>
                <a:lnTo>
                  <a:pt x="1186" y="3675"/>
                </a:lnTo>
                <a:lnTo>
                  <a:pt x="1193" y="3675"/>
                </a:lnTo>
                <a:lnTo>
                  <a:pt x="1193" y="3698"/>
                </a:lnTo>
                <a:lnTo>
                  <a:pt x="1198" y="3698"/>
                </a:lnTo>
                <a:lnTo>
                  <a:pt x="1198" y="3727"/>
                </a:lnTo>
                <a:lnTo>
                  <a:pt x="1215" y="3727"/>
                </a:lnTo>
                <a:lnTo>
                  <a:pt x="1215" y="3807"/>
                </a:lnTo>
                <a:lnTo>
                  <a:pt x="1250" y="3807"/>
                </a:lnTo>
                <a:lnTo>
                  <a:pt x="1250" y="3835"/>
                </a:lnTo>
                <a:lnTo>
                  <a:pt x="1272" y="3835"/>
                </a:lnTo>
                <a:lnTo>
                  <a:pt x="1272" y="3864"/>
                </a:lnTo>
                <a:lnTo>
                  <a:pt x="1296" y="3864"/>
                </a:lnTo>
                <a:lnTo>
                  <a:pt x="1296" y="3893"/>
                </a:lnTo>
                <a:lnTo>
                  <a:pt x="1301" y="3893"/>
                </a:lnTo>
                <a:lnTo>
                  <a:pt x="1301" y="3916"/>
                </a:lnTo>
                <a:lnTo>
                  <a:pt x="1347" y="3916"/>
                </a:lnTo>
                <a:lnTo>
                  <a:pt x="1347" y="3945"/>
                </a:lnTo>
                <a:lnTo>
                  <a:pt x="1382" y="3945"/>
                </a:lnTo>
                <a:lnTo>
                  <a:pt x="1382" y="3974"/>
                </a:lnTo>
                <a:lnTo>
                  <a:pt x="1394" y="3974"/>
                </a:lnTo>
                <a:lnTo>
                  <a:pt x="1394" y="4003"/>
                </a:lnTo>
                <a:lnTo>
                  <a:pt x="1480" y="4003"/>
                </a:lnTo>
                <a:lnTo>
                  <a:pt x="1480" y="4032"/>
                </a:lnTo>
                <a:lnTo>
                  <a:pt x="1492" y="4032"/>
                </a:lnTo>
                <a:lnTo>
                  <a:pt x="1492" y="4054"/>
                </a:lnTo>
                <a:lnTo>
                  <a:pt x="1521" y="4054"/>
                </a:lnTo>
                <a:lnTo>
                  <a:pt x="1521" y="4082"/>
                </a:lnTo>
                <a:lnTo>
                  <a:pt x="1527" y="4082"/>
                </a:lnTo>
                <a:lnTo>
                  <a:pt x="1527" y="4111"/>
                </a:lnTo>
                <a:lnTo>
                  <a:pt x="1635" y="4111"/>
                </a:lnTo>
                <a:lnTo>
                  <a:pt x="1635" y="4140"/>
                </a:lnTo>
                <a:lnTo>
                  <a:pt x="1647" y="4140"/>
                </a:lnTo>
                <a:lnTo>
                  <a:pt x="1647" y="4164"/>
                </a:lnTo>
                <a:lnTo>
                  <a:pt x="1664" y="4164"/>
                </a:lnTo>
                <a:lnTo>
                  <a:pt x="1664" y="4193"/>
                </a:lnTo>
                <a:lnTo>
                  <a:pt x="1722" y="4193"/>
                </a:lnTo>
                <a:lnTo>
                  <a:pt x="1722" y="4222"/>
                </a:lnTo>
                <a:lnTo>
                  <a:pt x="1850" y="4222"/>
                </a:lnTo>
                <a:lnTo>
                  <a:pt x="1850" y="4250"/>
                </a:lnTo>
                <a:lnTo>
                  <a:pt x="1907" y="4250"/>
                </a:lnTo>
                <a:lnTo>
                  <a:pt x="1907" y="4279"/>
                </a:lnTo>
                <a:lnTo>
                  <a:pt x="1918" y="4279"/>
                </a:lnTo>
                <a:lnTo>
                  <a:pt x="1918" y="4302"/>
                </a:lnTo>
                <a:lnTo>
                  <a:pt x="1947" y="4302"/>
                </a:lnTo>
                <a:lnTo>
                  <a:pt x="1947" y="4331"/>
                </a:lnTo>
                <a:lnTo>
                  <a:pt x="1953" y="4331"/>
                </a:lnTo>
                <a:lnTo>
                  <a:pt x="1953" y="4360"/>
                </a:lnTo>
                <a:lnTo>
                  <a:pt x="1982" y="4360"/>
                </a:lnTo>
                <a:lnTo>
                  <a:pt x="1982" y="4389"/>
                </a:lnTo>
                <a:lnTo>
                  <a:pt x="2033" y="4389"/>
                </a:lnTo>
                <a:lnTo>
                  <a:pt x="2033" y="4416"/>
                </a:lnTo>
                <a:lnTo>
                  <a:pt x="2085" y="4416"/>
                </a:lnTo>
                <a:lnTo>
                  <a:pt x="2085" y="4445"/>
                </a:lnTo>
                <a:lnTo>
                  <a:pt x="2303" y="4445"/>
                </a:lnTo>
                <a:lnTo>
                  <a:pt x="2303" y="4474"/>
                </a:lnTo>
                <a:lnTo>
                  <a:pt x="2321" y="4474"/>
                </a:lnTo>
                <a:lnTo>
                  <a:pt x="2321" y="4503"/>
                </a:lnTo>
                <a:lnTo>
                  <a:pt x="2356" y="4503"/>
                </a:lnTo>
                <a:lnTo>
                  <a:pt x="2356" y="4532"/>
                </a:lnTo>
                <a:lnTo>
                  <a:pt x="2586" y="4532"/>
                </a:lnTo>
                <a:lnTo>
                  <a:pt x="2586" y="4567"/>
                </a:lnTo>
                <a:lnTo>
                  <a:pt x="2695" y="4567"/>
                </a:lnTo>
                <a:lnTo>
                  <a:pt x="2695" y="4602"/>
                </a:lnTo>
                <a:lnTo>
                  <a:pt x="2823" y="4602"/>
                </a:lnTo>
                <a:lnTo>
                  <a:pt x="2823" y="4636"/>
                </a:lnTo>
                <a:lnTo>
                  <a:pt x="2828" y="4636"/>
                </a:lnTo>
                <a:lnTo>
                  <a:pt x="2828" y="4671"/>
                </a:lnTo>
                <a:lnTo>
                  <a:pt x="3093" y="4671"/>
                </a:lnTo>
                <a:lnTo>
                  <a:pt x="3093" y="4705"/>
                </a:lnTo>
                <a:lnTo>
                  <a:pt x="3134" y="4705"/>
                </a:lnTo>
                <a:lnTo>
                  <a:pt x="3134" y="4739"/>
                </a:lnTo>
                <a:lnTo>
                  <a:pt x="3335" y="4739"/>
                </a:lnTo>
                <a:lnTo>
                  <a:pt x="3335" y="4774"/>
                </a:lnTo>
                <a:lnTo>
                  <a:pt x="3359" y="4774"/>
                </a:lnTo>
                <a:lnTo>
                  <a:pt x="3359" y="4808"/>
                </a:lnTo>
                <a:lnTo>
                  <a:pt x="3750" y="4808"/>
                </a:lnTo>
                <a:lnTo>
                  <a:pt x="3750" y="4850"/>
                </a:lnTo>
                <a:lnTo>
                  <a:pt x="4101" y="4850"/>
                </a:lnTo>
                <a:lnTo>
                  <a:pt x="4101" y="4884"/>
                </a:lnTo>
                <a:lnTo>
                  <a:pt x="4164" y="4884"/>
                </a:lnTo>
                <a:lnTo>
                  <a:pt x="4164" y="4919"/>
                </a:lnTo>
                <a:lnTo>
                  <a:pt x="4660" y="4919"/>
                </a:lnTo>
                <a:lnTo>
                  <a:pt x="4660" y="4959"/>
                </a:lnTo>
                <a:lnTo>
                  <a:pt x="5202" y="4959"/>
                </a:lnTo>
                <a:lnTo>
                  <a:pt x="5202" y="4999"/>
                </a:lnTo>
                <a:lnTo>
                  <a:pt x="5335" y="4999"/>
                </a:lnTo>
                <a:lnTo>
                  <a:pt x="5335" y="5033"/>
                </a:lnTo>
                <a:lnTo>
                  <a:pt x="6625" y="5033"/>
                </a:lnTo>
                <a:lnTo>
                  <a:pt x="6625" y="5080"/>
                </a:lnTo>
                <a:lnTo>
                  <a:pt x="7684" y="5080"/>
                </a:lnTo>
                <a:lnTo>
                  <a:pt x="7684" y="5126"/>
                </a:lnTo>
                <a:lnTo>
                  <a:pt x="11884" y="5126"/>
                </a:lnTo>
              </a:path>
            </a:pathLst>
          </a:custGeom>
          <a:noFill/>
          <a:ln w="28575">
            <a:solidFill>
              <a:schemeClr val="hlink"/>
            </a:solidFill>
            <a:prstDash val="dash"/>
            <a:round/>
            <a:headEnd/>
            <a:tailEnd/>
          </a:ln>
        </p:spPr>
        <p:txBody>
          <a:bodyPr/>
          <a:lstStyle/>
          <a:p>
            <a:endParaRPr lang="en-US"/>
          </a:p>
        </p:txBody>
      </p:sp>
      <p:grpSp>
        <p:nvGrpSpPr>
          <p:cNvPr id="4" name="Group 47"/>
          <p:cNvGrpSpPr>
            <a:grpSpLocks/>
          </p:cNvGrpSpPr>
          <p:nvPr/>
        </p:nvGrpSpPr>
        <p:grpSpPr bwMode="auto">
          <a:xfrm>
            <a:off x="1030288" y="2039938"/>
            <a:ext cx="565150" cy="3819525"/>
            <a:chOff x="682" y="1285"/>
            <a:chExt cx="356" cy="2406"/>
          </a:xfrm>
        </p:grpSpPr>
        <p:sp>
          <p:nvSpPr>
            <p:cNvPr id="31816" name="Rectangle 48"/>
            <p:cNvSpPr>
              <a:spLocks noChangeArrowheads="1"/>
            </p:cNvSpPr>
            <p:nvPr/>
          </p:nvSpPr>
          <p:spPr bwMode="auto">
            <a:xfrm>
              <a:off x="842" y="3499"/>
              <a:ext cx="19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0</a:t>
              </a:r>
            </a:p>
          </p:txBody>
        </p:sp>
        <p:sp>
          <p:nvSpPr>
            <p:cNvPr id="31817" name="Rectangle 49"/>
            <p:cNvSpPr>
              <a:spLocks noChangeArrowheads="1"/>
            </p:cNvSpPr>
            <p:nvPr/>
          </p:nvSpPr>
          <p:spPr bwMode="auto">
            <a:xfrm>
              <a:off x="762" y="3059"/>
              <a:ext cx="27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20</a:t>
              </a:r>
            </a:p>
          </p:txBody>
        </p:sp>
        <p:sp>
          <p:nvSpPr>
            <p:cNvPr id="31818" name="Rectangle 50"/>
            <p:cNvSpPr>
              <a:spLocks noChangeArrowheads="1"/>
            </p:cNvSpPr>
            <p:nvPr/>
          </p:nvSpPr>
          <p:spPr bwMode="auto">
            <a:xfrm>
              <a:off x="762" y="2615"/>
              <a:ext cx="27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40</a:t>
              </a:r>
            </a:p>
          </p:txBody>
        </p:sp>
        <p:sp>
          <p:nvSpPr>
            <p:cNvPr id="31819" name="Rectangle 51"/>
            <p:cNvSpPr>
              <a:spLocks noChangeArrowheads="1"/>
            </p:cNvSpPr>
            <p:nvPr/>
          </p:nvSpPr>
          <p:spPr bwMode="auto">
            <a:xfrm>
              <a:off x="762" y="2171"/>
              <a:ext cx="27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60</a:t>
              </a:r>
            </a:p>
          </p:txBody>
        </p:sp>
        <p:sp>
          <p:nvSpPr>
            <p:cNvPr id="31820" name="Rectangle 52"/>
            <p:cNvSpPr>
              <a:spLocks noChangeArrowheads="1"/>
            </p:cNvSpPr>
            <p:nvPr/>
          </p:nvSpPr>
          <p:spPr bwMode="auto">
            <a:xfrm>
              <a:off x="762" y="1729"/>
              <a:ext cx="27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80</a:t>
              </a:r>
            </a:p>
          </p:txBody>
        </p:sp>
        <p:sp>
          <p:nvSpPr>
            <p:cNvPr id="31821" name="Rectangle 53"/>
            <p:cNvSpPr>
              <a:spLocks noChangeArrowheads="1"/>
            </p:cNvSpPr>
            <p:nvPr/>
          </p:nvSpPr>
          <p:spPr bwMode="auto">
            <a:xfrm>
              <a:off x="682" y="1285"/>
              <a:ext cx="356" cy="192"/>
            </a:xfrm>
            <a:prstGeom prst="rect">
              <a:avLst/>
            </a:prstGeom>
            <a:noFill/>
            <a:ln w="9525">
              <a:noFill/>
              <a:miter lim="800000"/>
              <a:headEnd/>
              <a:tailEnd/>
            </a:ln>
          </p:spPr>
          <p:txBody>
            <a:bodyPr wrap="none" lIns="92075" tIns="46038" rIns="92075" bIns="46038">
              <a:spAutoFit/>
            </a:bodyPr>
            <a:lstStyle/>
            <a:p>
              <a:pPr algn="r" eaLnBrk="0" hangingPunct="0"/>
              <a:r>
                <a:rPr lang="en-US" sz="1400" b="1"/>
                <a:t>100</a:t>
              </a:r>
            </a:p>
          </p:txBody>
        </p:sp>
      </p:grpSp>
      <p:sp>
        <p:nvSpPr>
          <p:cNvPr id="31780" name="Rectangle 54"/>
          <p:cNvSpPr>
            <a:spLocks noChangeArrowheads="1"/>
          </p:cNvSpPr>
          <p:nvPr/>
        </p:nvSpPr>
        <p:spPr bwMode="auto">
          <a:xfrm>
            <a:off x="1690688" y="2190750"/>
            <a:ext cx="6534150" cy="3524250"/>
          </a:xfrm>
          <a:prstGeom prst="rect">
            <a:avLst/>
          </a:prstGeom>
          <a:noFill/>
          <a:ln w="12699">
            <a:solidFill>
              <a:schemeClr val="tx1"/>
            </a:solidFill>
            <a:miter lim="800000"/>
            <a:headEnd type="none" w="sm" len="sm"/>
            <a:tailEnd type="none" w="sm" len="sm"/>
          </a:ln>
        </p:spPr>
        <p:txBody>
          <a:bodyPr wrap="none" anchor="ctr"/>
          <a:lstStyle/>
          <a:p>
            <a:endParaRPr lang="ca-ES"/>
          </a:p>
        </p:txBody>
      </p:sp>
      <p:sp>
        <p:nvSpPr>
          <p:cNvPr id="31781" name="Line 55"/>
          <p:cNvSpPr>
            <a:spLocks noChangeShapeType="1"/>
          </p:cNvSpPr>
          <p:nvPr/>
        </p:nvSpPr>
        <p:spPr bwMode="auto">
          <a:xfrm flipV="1">
            <a:off x="2779713"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82" name="Line 56"/>
          <p:cNvSpPr>
            <a:spLocks noChangeShapeType="1"/>
          </p:cNvSpPr>
          <p:nvPr/>
        </p:nvSpPr>
        <p:spPr bwMode="auto">
          <a:xfrm flipV="1">
            <a:off x="3868738"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83" name="Line 57"/>
          <p:cNvSpPr>
            <a:spLocks noChangeShapeType="1"/>
          </p:cNvSpPr>
          <p:nvPr/>
        </p:nvSpPr>
        <p:spPr bwMode="auto">
          <a:xfrm flipV="1">
            <a:off x="5502275"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84" name="Line 58"/>
          <p:cNvSpPr>
            <a:spLocks noChangeShapeType="1"/>
          </p:cNvSpPr>
          <p:nvPr/>
        </p:nvSpPr>
        <p:spPr bwMode="auto">
          <a:xfrm flipV="1">
            <a:off x="7135813"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85" name="Line 59"/>
          <p:cNvSpPr>
            <a:spLocks noChangeShapeType="1"/>
          </p:cNvSpPr>
          <p:nvPr/>
        </p:nvSpPr>
        <p:spPr bwMode="auto">
          <a:xfrm flipV="1">
            <a:off x="8224838"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86" name="Line 60"/>
          <p:cNvSpPr>
            <a:spLocks noChangeShapeType="1"/>
          </p:cNvSpPr>
          <p:nvPr/>
        </p:nvSpPr>
        <p:spPr bwMode="auto">
          <a:xfrm flipV="1">
            <a:off x="1690688" y="5713413"/>
            <a:ext cx="0" cy="76200"/>
          </a:xfrm>
          <a:prstGeom prst="line">
            <a:avLst/>
          </a:prstGeom>
          <a:noFill/>
          <a:ln w="12700">
            <a:solidFill>
              <a:schemeClr val="tx1"/>
            </a:solidFill>
            <a:round/>
            <a:headEnd type="none" w="sm" len="sm"/>
            <a:tailEnd type="none" w="sm" len="sm"/>
          </a:ln>
        </p:spPr>
        <p:txBody>
          <a:bodyPr/>
          <a:lstStyle/>
          <a:p>
            <a:endParaRPr lang="en-US"/>
          </a:p>
        </p:txBody>
      </p:sp>
      <p:grpSp>
        <p:nvGrpSpPr>
          <p:cNvPr id="5" name="Group 61"/>
          <p:cNvGrpSpPr>
            <a:grpSpLocks/>
          </p:cNvGrpSpPr>
          <p:nvPr/>
        </p:nvGrpSpPr>
        <p:grpSpPr bwMode="auto">
          <a:xfrm>
            <a:off x="1616075" y="2192338"/>
            <a:ext cx="68263" cy="3522662"/>
            <a:chOff x="1018" y="1381"/>
            <a:chExt cx="43" cy="2215"/>
          </a:xfrm>
        </p:grpSpPr>
        <p:sp>
          <p:nvSpPr>
            <p:cNvPr id="31810" name="Line 62"/>
            <p:cNvSpPr>
              <a:spLocks noChangeShapeType="1"/>
            </p:cNvSpPr>
            <p:nvPr/>
          </p:nvSpPr>
          <p:spPr bwMode="auto">
            <a:xfrm>
              <a:off x="1018" y="3596"/>
              <a:ext cx="43" cy="0"/>
            </a:xfrm>
            <a:prstGeom prst="line">
              <a:avLst/>
            </a:prstGeom>
            <a:noFill/>
            <a:ln w="12700">
              <a:solidFill>
                <a:schemeClr val="tx1"/>
              </a:solidFill>
              <a:round/>
              <a:headEnd type="none" w="sm" len="sm"/>
              <a:tailEnd type="none" w="sm" len="sm"/>
            </a:ln>
          </p:spPr>
          <p:txBody>
            <a:bodyPr/>
            <a:lstStyle/>
            <a:p>
              <a:endParaRPr lang="en-US"/>
            </a:p>
          </p:txBody>
        </p:sp>
        <p:sp>
          <p:nvSpPr>
            <p:cNvPr id="31811" name="Line 63"/>
            <p:cNvSpPr>
              <a:spLocks noChangeShapeType="1"/>
            </p:cNvSpPr>
            <p:nvPr/>
          </p:nvSpPr>
          <p:spPr bwMode="auto">
            <a:xfrm>
              <a:off x="1018" y="3155"/>
              <a:ext cx="43" cy="0"/>
            </a:xfrm>
            <a:prstGeom prst="line">
              <a:avLst/>
            </a:prstGeom>
            <a:noFill/>
            <a:ln w="12700">
              <a:solidFill>
                <a:schemeClr val="tx1"/>
              </a:solidFill>
              <a:round/>
              <a:headEnd type="none" w="sm" len="sm"/>
              <a:tailEnd type="none" w="sm" len="sm"/>
            </a:ln>
          </p:spPr>
          <p:txBody>
            <a:bodyPr/>
            <a:lstStyle/>
            <a:p>
              <a:endParaRPr lang="en-US"/>
            </a:p>
          </p:txBody>
        </p:sp>
        <p:sp>
          <p:nvSpPr>
            <p:cNvPr id="31812" name="Line 64"/>
            <p:cNvSpPr>
              <a:spLocks noChangeShapeType="1"/>
            </p:cNvSpPr>
            <p:nvPr/>
          </p:nvSpPr>
          <p:spPr bwMode="auto">
            <a:xfrm>
              <a:off x="1018" y="2712"/>
              <a:ext cx="43" cy="0"/>
            </a:xfrm>
            <a:prstGeom prst="line">
              <a:avLst/>
            </a:prstGeom>
            <a:noFill/>
            <a:ln w="12700">
              <a:solidFill>
                <a:schemeClr val="tx1"/>
              </a:solidFill>
              <a:round/>
              <a:headEnd type="none" w="sm" len="sm"/>
              <a:tailEnd type="none" w="sm" len="sm"/>
            </a:ln>
          </p:spPr>
          <p:txBody>
            <a:bodyPr/>
            <a:lstStyle/>
            <a:p>
              <a:endParaRPr lang="en-US"/>
            </a:p>
          </p:txBody>
        </p:sp>
        <p:sp>
          <p:nvSpPr>
            <p:cNvPr id="31813" name="Line 65"/>
            <p:cNvSpPr>
              <a:spLocks noChangeShapeType="1"/>
            </p:cNvSpPr>
            <p:nvPr/>
          </p:nvSpPr>
          <p:spPr bwMode="auto">
            <a:xfrm>
              <a:off x="1018" y="2269"/>
              <a:ext cx="43" cy="0"/>
            </a:xfrm>
            <a:prstGeom prst="line">
              <a:avLst/>
            </a:prstGeom>
            <a:noFill/>
            <a:ln w="12700">
              <a:solidFill>
                <a:schemeClr val="tx1"/>
              </a:solidFill>
              <a:round/>
              <a:headEnd type="none" w="sm" len="sm"/>
              <a:tailEnd type="none" w="sm" len="sm"/>
            </a:ln>
          </p:spPr>
          <p:txBody>
            <a:bodyPr/>
            <a:lstStyle/>
            <a:p>
              <a:endParaRPr lang="en-US"/>
            </a:p>
          </p:txBody>
        </p:sp>
        <p:sp>
          <p:nvSpPr>
            <p:cNvPr id="31814" name="Line 66"/>
            <p:cNvSpPr>
              <a:spLocks noChangeShapeType="1"/>
            </p:cNvSpPr>
            <p:nvPr/>
          </p:nvSpPr>
          <p:spPr bwMode="auto">
            <a:xfrm>
              <a:off x="1018" y="1825"/>
              <a:ext cx="43" cy="0"/>
            </a:xfrm>
            <a:prstGeom prst="line">
              <a:avLst/>
            </a:prstGeom>
            <a:noFill/>
            <a:ln w="12700">
              <a:solidFill>
                <a:schemeClr val="tx1"/>
              </a:solidFill>
              <a:round/>
              <a:headEnd type="none" w="sm" len="sm"/>
              <a:tailEnd type="none" w="sm" len="sm"/>
            </a:ln>
          </p:spPr>
          <p:txBody>
            <a:bodyPr/>
            <a:lstStyle/>
            <a:p>
              <a:endParaRPr lang="en-US"/>
            </a:p>
          </p:txBody>
        </p:sp>
        <p:sp>
          <p:nvSpPr>
            <p:cNvPr id="31815" name="Line 67"/>
            <p:cNvSpPr>
              <a:spLocks noChangeShapeType="1"/>
            </p:cNvSpPr>
            <p:nvPr/>
          </p:nvSpPr>
          <p:spPr bwMode="auto">
            <a:xfrm>
              <a:off x="1018" y="1381"/>
              <a:ext cx="43" cy="0"/>
            </a:xfrm>
            <a:prstGeom prst="line">
              <a:avLst/>
            </a:prstGeom>
            <a:noFill/>
            <a:ln w="12700">
              <a:solidFill>
                <a:schemeClr val="tx1"/>
              </a:solidFill>
              <a:round/>
              <a:headEnd type="none" w="sm" len="sm"/>
              <a:tailEnd type="none" w="sm" len="sm"/>
            </a:ln>
          </p:spPr>
          <p:txBody>
            <a:bodyPr/>
            <a:lstStyle/>
            <a:p>
              <a:endParaRPr lang="en-US"/>
            </a:p>
          </p:txBody>
        </p:sp>
      </p:grpSp>
      <p:sp>
        <p:nvSpPr>
          <p:cNvPr id="31788" name="Rectangle 68"/>
          <p:cNvSpPr>
            <a:spLocks noChangeArrowheads="1"/>
          </p:cNvSpPr>
          <p:nvPr/>
        </p:nvSpPr>
        <p:spPr bwMode="auto">
          <a:xfrm>
            <a:off x="4448175" y="4148138"/>
            <a:ext cx="3679825" cy="282575"/>
          </a:xfrm>
          <a:prstGeom prst="rect">
            <a:avLst/>
          </a:prstGeom>
          <a:noFill/>
          <a:ln w="9525">
            <a:noFill/>
            <a:miter lim="800000"/>
            <a:headEnd/>
            <a:tailEnd/>
          </a:ln>
        </p:spPr>
        <p:txBody>
          <a:bodyPr lIns="92075" tIns="46038" rIns="92075" bIns="46038">
            <a:spAutoFit/>
          </a:bodyPr>
          <a:lstStyle/>
          <a:p>
            <a:pPr algn="r" eaLnBrk="0" hangingPunct="0">
              <a:lnSpc>
                <a:spcPts val="1500"/>
              </a:lnSpc>
            </a:pPr>
            <a:r>
              <a:rPr lang="en-US" sz="1200" b="1"/>
              <a:t>CR1 20+ (N=519)</a:t>
            </a:r>
          </a:p>
        </p:txBody>
      </p:sp>
      <p:sp>
        <p:nvSpPr>
          <p:cNvPr id="31789" name="Line 69"/>
          <p:cNvSpPr>
            <a:spLocks noChangeShapeType="1"/>
          </p:cNvSpPr>
          <p:nvPr/>
        </p:nvSpPr>
        <p:spPr bwMode="auto">
          <a:xfrm flipV="1">
            <a:off x="2235200"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90" name="Line 70"/>
          <p:cNvSpPr>
            <a:spLocks noChangeShapeType="1"/>
          </p:cNvSpPr>
          <p:nvPr/>
        </p:nvSpPr>
        <p:spPr bwMode="auto">
          <a:xfrm flipV="1">
            <a:off x="3324225"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91" name="Line 71"/>
          <p:cNvSpPr>
            <a:spLocks noChangeShapeType="1"/>
          </p:cNvSpPr>
          <p:nvPr/>
        </p:nvSpPr>
        <p:spPr bwMode="auto">
          <a:xfrm flipV="1">
            <a:off x="4413250"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92" name="Line 72"/>
          <p:cNvSpPr>
            <a:spLocks noChangeShapeType="1"/>
          </p:cNvSpPr>
          <p:nvPr/>
        </p:nvSpPr>
        <p:spPr bwMode="auto">
          <a:xfrm flipV="1">
            <a:off x="6591300"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93" name="Line 73"/>
          <p:cNvSpPr>
            <a:spLocks noChangeShapeType="1"/>
          </p:cNvSpPr>
          <p:nvPr/>
        </p:nvSpPr>
        <p:spPr bwMode="auto">
          <a:xfrm flipV="1">
            <a:off x="7680325"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794" name="Rectangle 74"/>
          <p:cNvSpPr>
            <a:spLocks noChangeArrowheads="1"/>
          </p:cNvSpPr>
          <p:nvPr/>
        </p:nvSpPr>
        <p:spPr bwMode="auto">
          <a:xfrm>
            <a:off x="1535113"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0</a:t>
            </a:r>
          </a:p>
        </p:txBody>
      </p:sp>
      <p:sp>
        <p:nvSpPr>
          <p:cNvPr id="31795" name="Rectangle 75"/>
          <p:cNvSpPr>
            <a:spLocks noChangeArrowheads="1"/>
          </p:cNvSpPr>
          <p:nvPr/>
        </p:nvSpPr>
        <p:spPr bwMode="auto">
          <a:xfrm>
            <a:off x="3709988"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2</a:t>
            </a:r>
          </a:p>
        </p:txBody>
      </p:sp>
      <p:sp>
        <p:nvSpPr>
          <p:cNvPr id="31796" name="Rectangle 76"/>
          <p:cNvSpPr>
            <a:spLocks noChangeArrowheads="1"/>
          </p:cNvSpPr>
          <p:nvPr/>
        </p:nvSpPr>
        <p:spPr bwMode="auto">
          <a:xfrm>
            <a:off x="8067675"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6</a:t>
            </a:r>
          </a:p>
        </p:txBody>
      </p:sp>
      <p:sp>
        <p:nvSpPr>
          <p:cNvPr id="31797" name="Rectangle 77"/>
          <p:cNvSpPr>
            <a:spLocks noChangeArrowheads="1"/>
          </p:cNvSpPr>
          <p:nvPr/>
        </p:nvSpPr>
        <p:spPr bwMode="auto">
          <a:xfrm>
            <a:off x="2619375" y="5783263"/>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1</a:t>
            </a:r>
          </a:p>
        </p:txBody>
      </p:sp>
      <p:sp>
        <p:nvSpPr>
          <p:cNvPr id="31798" name="Rectangle 78"/>
          <p:cNvSpPr>
            <a:spLocks noChangeArrowheads="1"/>
          </p:cNvSpPr>
          <p:nvPr/>
        </p:nvSpPr>
        <p:spPr bwMode="auto">
          <a:xfrm>
            <a:off x="4800600" y="5783263"/>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3</a:t>
            </a:r>
          </a:p>
        </p:txBody>
      </p:sp>
      <p:sp>
        <p:nvSpPr>
          <p:cNvPr id="31799" name="Rectangle 79"/>
          <p:cNvSpPr>
            <a:spLocks noChangeArrowheads="1"/>
          </p:cNvSpPr>
          <p:nvPr/>
        </p:nvSpPr>
        <p:spPr bwMode="auto">
          <a:xfrm>
            <a:off x="5886450"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4</a:t>
            </a:r>
          </a:p>
        </p:txBody>
      </p:sp>
      <p:sp>
        <p:nvSpPr>
          <p:cNvPr id="31800" name="Rectangle 80"/>
          <p:cNvSpPr>
            <a:spLocks noChangeArrowheads="1"/>
          </p:cNvSpPr>
          <p:nvPr/>
        </p:nvSpPr>
        <p:spPr bwMode="auto">
          <a:xfrm>
            <a:off x="6980238" y="5784850"/>
            <a:ext cx="311150" cy="304800"/>
          </a:xfrm>
          <a:prstGeom prst="rect">
            <a:avLst/>
          </a:prstGeom>
          <a:noFill/>
          <a:ln w="9525">
            <a:noFill/>
            <a:miter lim="800000"/>
            <a:headEnd/>
            <a:tailEnd/>
          </a:ln>
        </p:spPr>
        <p:txBody>
          <a:bodyPr wrap="none" lIns="92075" tIns="46038" rIns="92075" bIns="46038">
            <a:spAutoFit/>
          </a:bodyPr>
          <a:lstStyle/>
          <a:p>
            <a:pPr algn="ctr" eaLnBrk="0" hangingPunct="0"/>
            <a:r>
              <a:rPr lang="en-US" sz="1400" b="1"/>
              <a:t>5</a:t>
            </a:r>
          </a:p>
        </p:txBody>
      </p:sp>
      <p:sp>
        <p:nvSpPr>
          <p:cNvPr id="31801" name="Line 81"/>
          <p:cNvSpPr>
            <a:spLocks noChangeShapeType="1"/>
          </p:cNvSpPr>
          <p:nvPr/>
        </p:nvSpPr>
        <p:spPr bwMode="auto">
          <a:xfrm flipV="1">
            <a:off x="4957763"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802" name="Line 82"/>
          <p:cNvSpPr>
            <a:spLocks noChangeShapeType="1"/>
          </p:cNvSpPr>
          <p:nvPr/>
        </p:nvSpPr>
        <p:spPr bwMode="auto">
          <a:xfrm flipV="1">
            <a:off x="6046788" y="5711825"/>
            <a:ext cx="0" cy="73025"/>
          </a:xfrm>
          <a:prstGeom prst="line">
            <a:avLst/>
          </a:prstGeom>
          <a:noFill/>
          <a:ln w="12700">
            <a:solidFill>
              <a:schemeClr val="tx1"/>
            </a:solidFill>
            <a:round/>
            <a:headEnd type="none" w="sm" len="sm"/>
            <a:tailEnd type="none" w="sm" len="sm"/>
          </a:ln>
        </p:spPr>
        <p:txBody>
          <a:bodyPr/>
          <a:lstStyle/>
          <a:p>
            <a:endParaRPr lang="en-US"/>
          </a:p>
        </p:txBody>
      </p:sp>
      <p:sp>
        <p:nvSpPr>
          <p:cNvPr id="31803" name="Rectangle 83"/>
          <p:cNvSpPr>
            <a:spLocks noChangeArrowheads="1"/>
          </p:cNvSpPr>
          <p:nvPr/>
        </p:nvSpPr>
        <p:spPr bwMode="auto">
          <a:xfrm>
            <a:off x="1757363" y="5362575"/>
            <a:ext cx="1130300" cy="282575"/>
          </a:xfrm>
          <a:prstGeom prst="rect">
            <a:avLst/>
          </a:prstGeom>
          <a:noFill/>
          <a:ln w="9525">
            <a:noFill/>
            <a:miter lim="800000"/>
            <a:headEnd/>
            <a:tailEnd/>
          </a:ln>
        </p:spPr>
        <p:txBody>
          <a:bodyPr lIns="92075" tIns="46038" rIns="92075" bIns="46038">
            <a:spAutoFit/>
          </a:bodyPr>
          <a:lstStyle/>
          <a:p>
            <a:pPr eaLnBrk="0" hangingPunct="0">
              <a:lnSpc>
                <a:spcPts val="1500"/>
              </a:lnSpc>
            </a:pPr>
            <a:r>
              <a:rPr lang="en-US" sz="1200" b="1"/>
              <a:t>P &lt; 0.001</a:t>
            </a:r>
          </a:p>
        </p:txBody>
      </p:sp>
      <p:sp>
        <p:nvSpPr>
          <p:cNvPr id="31804" name="Rectangle 84"/>
          <p:cNvSpPr>
            <a:spLocks noChangeArrowheads="1"/>
          </p:cNvSpPr>
          <p:nvPr/>
        </p:nvSpPr>
        <p:spPr bwMode="auto">
          <a:xfrm>
            <a:off x="3973513" y="4441825"/>
            <a:ext cx="3679825" cy="282575"/>
          </a:xfrm>
          <a:prstGeom prst="rect">
            <a:avLst/>
          </a:prstGeom>
          <a:noFill/>
          <a:ln w="9525">
            <a:noFill/>
            <a:miter lim="800000"/>
            <a:headEnd/>
            <a:tailEnd/>
          </a:ln>
        </p:spPr>
        <p:txBody>
          <a:bodyPr lIns="92075" tIns="46038" rIns="92075" bIns="46038">
            <a:spAutoFit/>
          </a:bodyPr>
          <a:lstStyle/>
          <a:p>
            <a:pPr algn="r" eaLnBrk="0" hangingPunct="0">
              <a:lnSpc>
                <a:spcPts val="1500"/>
              </a:lnSpc>
            </a:pPr>
            <a:r>
              <a:rPr lang="en-US" sz="1200" b="1"/>
              <a:t>CR2+ &lt;20 (N=380)</a:t>
            </a:r>
          </a:p>
        </p:txBody>
      </p:sp>
      <p:sp>
        <p:nvSpPr>
          <p:cNvPr id="31805" name="Rectangle 85"/>
          <p:cNvSpPr>
            <a:spLocks noChangeArrowheads="1"/>
          </p:cNvSpPr>
          <p:nvPr/>
        </p:nvSpPr>
        <p:spPr bwMode="auto">
          <a:xfrm>
            <a:off x="4425950" y="5386388"/>
            <a:ext cx="3679825" cy="282575"/>
          </a:xfrm>
          <a:prstGeom prst="rect">
            <a:avLst/>
          </a:prstGeom>
          <a:noFill/>
          <a:ln w="9525">
            <a:noFill/>
            <a:miter lim="800000"/>
            <a:headEnd/>
            <a:tailEnd/>
          </a:ln>
        </p:spPr>
        <p:txBody>
          <a:bodyPr lIns="92075" tIns="46038" rIns="92075" bIns="46038">
            <a:spAutoFit/>
          </a:bodyPr>
          <a:lstStyle/>
          <a:p>
            <a:pPr algn="r" eaLnBrk="0" hangingPunct="0">
              <a:lnSpc>
                <a:spcPts val="1500"/>
              </a:lnSpc>
            </a:pPr>
            <a:r>
              <a:rPr lang="en-US" sz="1200" b="1"/>
              <a:t>Advanced 20+(N=392)</a:t>
            </a:r>
          </a:p>
        </p:txBody>
      </p:sp>
      <p:sp>
        <p:nvSpPr>
          <p:cNvPr id="31806" name="Freeform 86"/>
          <p:cNvSpPr>
            <a:spLocks/>
          </p:cNvSpPr>
          <p:nvPr/>
        </p:nvSpPr>
        <p:spPr bwMode="auto">
          <a:xfrm>
            <a:off x="1687513" y="2190750"/>
            <a:ext cx="6497637" cy="2300288"/>
          </a:xfrm>
          <a:custGeom>
            <a:avLst/>
            <a:gdLst>
              <a:gd name="T0" fmla="*/ 2147483647 w 14240"/>
              <a:gd name="T1" fmla="*/ 2147483647 h 3869"/>
              <a:gd name="T2" fmla="*/ 2147483647 w 14240"/>
              <a:gd name="T3" fmla="*/ 2147483647 h 3869"/>
              <a:gd name="T4" fmla="*/ 2147483647 w 14240"/>
              <a:gd name="T5" fmla="*/ 2147483647 h 3869"/>
              <a:gd name="T6" fmla="*/ 2147483647 w 14240"/>
              <a:gd name="T7" fmla="*/ 2147483647 h 3869"/>
              <a:gd name="T8" fmla="*/ 2147483647 w 14240"/>
              <a:gd name="T9" fmla="*/ 2147483647 h 3869"/>
              <a:gd name="T10" fmla="*/ 2147483647 w 14240"/>
              <a:gd name="T11" fmla="*/ 2147483647 h 3869"/>
              <a:gd name="T12" fmla="*/ 2147483647 w 14240"/>
              <a:gd name="T13" fmla="*/ 2147483647 h 3869"/>
              <a:gd name="T14" fmla="*/ 2147483647 w 14240"/>
              <a:gd name="T15" fmla="*/ 2147483647 h 3869"/>
              <a:gd name="T16" fmla="*/ 2147483647 w 14240"/>
              <a:gd name="T17" fmla="*/ 2147483647 h 3869"/>
              <a:gd name="T18" fmla="*/ 2147483647 w 14240"/>
              <a:gd name="T19" fmla="*/ 2147483647 h 3869"/>
              <a:gd name="T20" fmla="*/ 2147483647 w 14240"/>
              <a:gd name="T21" fmla="*/ 2147483647 h 3869"/>
              <a:gd name="T22" fmla="*/ 2147483647 w 14240"/>
              <a:gd name="T23" fmla="*/ 2147483647 h 3869"/>
              <a:gd name="T24" fmla="*/ 2147483647 w 14240"/>
              <a:gd name="T25" fmla="*/ 2147483647 h 3869"/>
              <a:gd name="T26" fmla="*/ 2147483647 w 14240"/>
              <a:gd name="T27" fmla="*/ 2147483647 h 3869"/>
              <a:gd name="T28" fmla="*/ 2147483647 w 14240"/>
              <a:gd name="T29" fmla="*/ 2147483647 h 3869"/>
              <a:gd name="T30" fmla="*/ 2147483647 w 14240"/>
              <a:gd name="T31" fmla="*/ 2147483647 h 3869"/>
              <a:gd name="T32" fmla="*/ 2147483647 w 14240"/>
              <a:gd name="T33" fmla="*/ 2147483647 h 3869"/>
              <a:gd name="T34" fmla="*/ 2147483647 w 14240"/>
              <a:gd name="T35" fmla="*/ 2147483647 h 3869"/>
              <a:gd name="T36" fmla="*/ 2147483647 w 14240"/>
              <a:gd name="T37" fmla="*/ 2147483647 h 3869"/>
              <a:gd name="T38" fmla="*/ 2147483647 w 14240"/>
              <a:gd name="T39" fmla="*/ 2147483647 h 3869"/>
              <a:gd name="T40" fmla="*/ 2147483647 w 14240"/>
              <a:gd name="T41" fmla="*/ 2147483647 h 3869"/>
              <a:gd name="T42" fmla="*/ 2147483647 w 14240"/>
              <a:gd name="T43" fmla="*/ 2147483647 h 3869"/>
              <a:gd name="T44" fmla="*/ 2147483647 w 14240"/>
              <a:gd name="T45" fmla="*/ 2147483647 h 3869"/>
              <a:gd name="T46" fmla="*/ 2147483647 w 14240"/>
              <a:gd name="T47" fmla="*/ 2147483647 h 3869"/>
              <a:gd name="T48" fmla="*/ 2147483647 w 14240"/>
              <a:gd name="T49" fmla="*/ 2147483647 h 3869"/>
              <a:gd name="T50" fmla="*/ 2147483647 w 14240"/>
              <a:gd name="T51" fmla="*/ 2147483647 h 3869"/>
              <a:gd name="T52" fmla="*/ 2147483647 w 14240"/>
              <a:gd name="T53" fmla="*/ 2147483647 h 3869"/>
              <a:gd name="T54" fmla="*/ 2147483647 w 14240"/>
              <a:gd name="T55" fmla="*/ 2147483647 h 3869"/>
              <a:gd name="T56" fmla="*/ 2147483647 w 14240"/>
              <a:gd name="T57" fmla="*/ 2147483647 h 3869"/>
              <a:gd name="T58" fmla="*/ 2147483647 w 14240"/>
              <a:gd name="T59" fmla="*/ 2147483647 h 3869"/>
              <a:gd name="T60" fmla="*/ 2147483647 w 14240"/>
              <a:gd name="T61" fmla="*/ 2147483647 h 3869"/>
              <a:gd name="T62" fmla="*/ 2147483647 w 14240"/>
              <a:gd name="T63" fmla="*/ 2147483647 h 3869"/>
              <a:gd name="T64" fmla="*/ 2147483647 w 14240"/>
              <a:gd name="T65" fmla="*/ 2147483647 h 3869"/>
              <a:gd name="T66" fmla="*/ 2147483647 w 14240"/>
              <a:gd name="T67" fmla="*/ 2147483647 h 3869"/>
              <a:gd name="T68" fmla="*/ 2147483647 w 14240"/>
              <a:gd name="T69" fmla="*/ 2147483647 h 3869"/>
              <a:gd name="T70" fmla="*/ 2147483647 w 14240"/>
              <a:gd name="T71" fmla="*/ 2147483647 h 3869"/>
              <a:gd name="T72" fmla="*/ 2147483647 w 14240"/>
              <a:gd name="T73" fmla="*/ 2147483647 h 3869"/>
              <a:gd name="T74" fmla="*/ 2147483647 w 14240"/>
              <a:gd name="T75" fmla="*/ 2147483647 h 3869"/>
              <a:gd name="T76" fmla="*/ 2147483647 w 14240"/>
              <a:gd name="T77" fmla="*/ 2147483647 h 3869"/>
              <a:gd name="T78" fmla="*/ 2147483647 w 14240"/>
              <a:gd name="T79" fmla="*/ 2147483647 h 3869"/>
              <a:gd name="T80" fmla="*/ 2147483647 w 14240"/>
              <a:gd name="T81" fmla="*/ 2147483647 h 3869"/>
              <a:gd name="T82" fmla="*/ 2147483647 w 14240"/>
              <a:gd name="T83" fmla="*/ 2147483647 h 3869"/>
              <a:gd name="T84" fmla="*/ 2147483647 w 14240"/>
              <a:gd name="T85" fmla="*/ 2147483647 h 3869"/>
              <a:gd name="T86" fmla="*/ 2147483647 w 14240"/>
              <a:gd name="T87" fmla="*/ 2147483647 h 3869"/>
              <a:gd name="T88" fmla="*/ 2147483647 w 14240"/>
              <a:gd name="T89" fmla="*/ 2147483647 h 3869"/>
              <a:gd name="T90" fmla="*/ 2147483647 w 14240"/>
              <a:gd name="T91" fmla="*/ 2147483647 h 3869"/>
              <a:gd name="T92" fmla="*/ 2147483647 w 14240"/>
              <a:gd name="T93" fmla="*/ 2147483647 h 3869"/>
              <a:gd name="T94" fmla="*/ 2147483647 w 14240"/>
              <a:gd name="T95" fmla="*/ 2147483647 h 3869"/>
              <a:gd name="T96" fmla="*/ 2147483647 w 14240"/>
              <a:gd name="T97" fmla="*/ 2147483647 h 3869"/>
              <a:gd name="T98" fmla="*/ 2147483647 w 14240"/>
              <a:gd name="T99" fmla="*/ 2147483647 h 3869"/>
              <a:gd name="T100" fmla="*/ 2147483647 w 14240"/>
              <a:gd name="T101" fmla="*/ 2147483647 h 3869"/>
              <a:gd name="T102" fmla="*/ 2147483647 w 14240"/>
              <a:gd name="T103" fmla="*/ 2147483647 h 3869"/>
              <a:gd name="T104" fmla="*/ 2147483647 w 14240"/>
              <a:gd name="T105" fmla="*/ 2147483647 h 3869"/>
              <a:gd name="T106" fmla="*/ 2147483647 w 14240"/>
              <a:gd name="T107" fmla="*/ 2147483647 h 3869"/>
              <a:gd name="T108" fmla="*/ 2147483647 w 14240"/>
              <a:gd name="T109" fmla="*/ 2147483647 h 3869"/>
              <a:gd name="T110" fmla="*/ 2147483647 w 14240"/>
              <a:gd name="T111" fmla="*/ 2147483647 h 3869"/>
              <a:gd name="T112" fmla="*/ 2147483647 w 14240"/>
              <a:gd name="T113" fmla="*/ 2147483647 h 3869"/>
              <a:gd name="T114" fmla="*/ 2147483647 w 14240"/>
              <a:gd name="T115" fmla="*/ 2147483647 h 3869"/>
              <a:gd name="T116" fmla="*/ 2147483647 w 14240"/>
              <a:gd name="T117" fmla="*/ 2147483647 h 386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4240"/>
              <a:gd name="T178" fmla="*/ 0 h 3869"/>
              <a:gd name="T179" fmla="*/ 14240 w 14240"/>
              <a:gd name="T180" fmla="*/ 3869 h 386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4240" h="3869">
                <a:moveTo>
                  <a:pt x="0" y="0"/>
                </a:moveTo>
                <a:lnTo>
                  <a:pt x="34" y="0"/>
                </a:lnTo>
                <a:lnTo>
                  <a:pt x="34" y="11"/>
                </a:lnTo>
                <a:lnTo>
                  <a:pt x="51" y="11"/>
                </a:lnTo>
                <a:lnTo>
                  <a:pt x="51" y="23"/>
                </a:lnTo>
                <a:lnTo>
                  <a:pt x="63" y="23"/>
                </a:lnTo>
                <a:lnTo>
                  <a:pt x="63" y="35"/>
                </a:lnTo>
                <a:lnTo>
                  <a:pt x="75" y="35"/>
                </a:lnTo>
                <a:lnTo>
                  <a:pt x="75" y="46"/>
                </a:lnTo>
                <a:lnTo>
                  <a:pt x="80" y="46"/>
                </a:lnTo>
                <a:lnTo>
                  <a:pt x="80" y="80"/>
                </a:lnTo>
                <a:lnTo>
                  <a:pt x="86" y="80"/>
                </a:lnTo>
                <a:lnTo>
                  <a:pt x="86" y="92"/>
                </a:lnTo>
                <a:lnTo>
                  <a:pt x="104" y="92"/>
                </a:lnTo>
                <a:lnTo>
                  <a:pt x="104" y="114"/>
                </a:lnTo>
                <a:lnTo>
                  <a:pt x="109" y="114"/>
                </a:lnTo>
                <a:lnTo>
                  <a:pt x="109" y="126"/>
                </a:lnTo>
                <a:lnTo>
                  <a:pt x="115" y="126"/>
                </a:lnTo>
                <a:lnTo>
                  <a:pt x="115" y="172"/>
                </a:lnTo>
                <a:lnTo>
                  <a:pt x="121" y="172"/>
                </a:lnTo>
                <a:lnTo>
                  <a:pt x="121" y="196"/>
                </a:lnTo>
                <a:lnTo>
                  <a:pt x="126" y="196"/>
                </a:lnTo>
                <a:lnTo>
                  <a:pt x="126" y="219"/>
                </a:lnTo>
                <a:lnTo>
                  <a:pt x="132" y="219"/>
                </a:lnTo>
                <a:lnTo>
                  <a:pt x="132" y="230"/>
                </a:lnTo>
                <a:lnTo>
                  <a:pt x="138" y="230"/>
                </a:lnTo>
                <a:lnTo>
                  <a:pt x="138" y="253"/>
                </a:lnTo>
                <a:lnTo>
                  <a:pt x="144" y="253"/>
                </a:lnTo>
                <a:lnTo>
                  <a:pt x="144" y="265"/>
                </a:lnTo>
                <a:lnTo>
                  <a:pt x="155" y="265"/>
                </a:lnTo>
                <a:lnTo>
                  <a:pt x="155" y="276"/>
                </a:lnTo>
                <a:lnTo>
                  <a:pt x="166" y="276"/>
                </a:lnTo>
                <a:lnTo>
                  <a:pt x="166" y="288"/>
                </a:lnTo>
                <a:lnTo>
                  <a:pt x="173" y="288"/>
                </a:lnTo>
                <a:lnTo>
                  <a:pt x="173" y="299"/>
                </a:lnTo>
                <a:lnTo>
                  <a:pt x="179" y="299"/>
                </a:lnTo>
                <a:lnTo>
                  <a:pt x="179" y="310"/>
                </a:lnTo>
                <a:lnTo>
                  <a:pt x="184" y="310"/>
                </a:lnTo>
                <a:lnTo>
                  <a:pt x="184" y="323"/>
                </a:lnTo>
                <a:lnTo>
                  <a:pt x="208" y="323"/>
                </a:lnTo>
                <a:lnTo>
                  <a:pt x="208" y="345"/>
                </a:lnTo>
                <a:lnTo>
                  <a:pt x="213" y="345"/>
                </a:lnTo>
                <a:lnTo>
                  <a:pt x="213" y="357"/>
                </a:lnTo>
                <a:lnTo>
                  <a:pt x="219" y="357"/>
                </a:lnTo>
                <a:lnTo>
                  <a:pt x="219" y="381"/>
                </a:lnTo>
                <a:lnTo>
                  <a:pt x="230" y="381"/>
                </a:lnTo>
                <a:lnTo>
                  <a:pt x="230" y="391"/>
                </a:lnTo>
                <a:lnTo>
                  <a:pt x="237" y="391"/>
                </a:lnTo>
                <a:lnTo>
                  <a:pt x="237" y="414"/>
                </a:lnTo>
                <a:lnTo>
                  <a:pt x="242" y="414"/>
                </a:lnTo>
                <a:lnTo>
                  <a:pt x="242" y="437"/>
                </a:lnTo>
                <a:lnTo>
                  <a:pt x="248" y="437"/>
                </a:lnTo>
                <a:lnTo>
                  <a:pt x="248" y="460"/>
                </a:lnTo>
                <a:lnTo>
                  <a:pt x="265" y="460"/>
                </a:lnTo>
                <a:lnTo>
                  <a:pt x="265" y="484"/>
                </a:lnTo>
                <a:lnTo>
                  <a:pt x="271" y="484"/>
                </a:lnTo>
                <a:lnTo>
                  <a:pt x="271" y="529"/>
                </a:lnTo>
                <a:lnTo>
                  <a:pt x="282" y="529"/>
                </a:lnTo>
                <a:lnTo>
                  <a:pt x="282" y="553"/>
                </a:lnTo>
                <a:lnTo>
                  <a:pt x="288" y="553"/>
                </a:lnTo>
                <a:lnTo>
                  <a:pt x="288" y="564"/>
                </a:lnTo>
                <a:lnTo>
                  <a:pt x="294" y="564"/>
                </a:lnTo>
                <a:lnTo>
                  <a:pt x="294" y="587"/>
                </a:lnTo>
                <a:lnTo>
                  <a:pt x="299" y="587"/>
                </a:lnTo>
                <a:lnTo>
                  <a:pt x="299" y="593"/>
                </a:lnTo>
                <a:lnTo>
                  <a:pt x="306" y="593"/>
                </a:lnTo>
                <a:lnTo>
                  <a:pt x="306" y="604"/>
                </a:lnTo>
                <a:lnTo>
                  <a:pt x="311" y="604"/>
                </a:lnTo>
                <a:lnTo>
                  <a:pt x="311" y="616"/>
                </a:lnTo>
                <a:lnTo>
                  <a:pt x="351" y="616"/>
                </a:lnTo>
                <a:lnTo>
                  <a:pt x="351" y="651"/>
                </a:lnTo>
                <a:lnTo>
                  <a:pt x="356" y="651"/>
                </a:lnTo>
                <a:lnTo>
                  <a:pt x="356" y="673"/>
                </a:lnTo>
                <a:lnTo>
                  <a:pt x="369" y="673"/>
                </a:lnTo>
                <a:lnTo>
                  <a:pt x="369" y="707"/>
                </a:lnTo>
                <a:lnTo>
                  <a:pt x="374" y="707"/>
                </a:lnTo>
                <a:lnTo>
                  <a:pt x="374" y="719"/>
                </a:lnTo>
                <a:lnTo>
                  <a:pt x="385" y="719"/>
                </a:lnTo>
                <a:lnTo>
                  <a:pt x="385" y="754"/>
                </a:lnTo>
                <a:lnTo>
                  <a:pt x="391" y="754"/>
                </a:lnTo>
                <a:lnTo>
                  <a:pt x="391" y="765"/>
                </a:lnTo>
                <a:lnTo>
                  <a:pt x="397" y="765"/>
                </a:lnTo>
                <a:lnTo>
                  <a:pt x="397" y="789"/>
                </a:lnTo>
                <a:lnTo>
                  <a:pt x="403" y="789"/>
                </a:lnTo>
                <a:lnTo>
                  <a:pt x="403" y="800"/>
                </a:lnTo>
                <a:lnTo>
                  <a:pt x="420" y="800"/>
                </a:lnTo>
                <a:lnTo>
                  <a:pt x="420" y="812"/>
                </a:lnTo>
                <a:lnTo>
                  <a:pt x="431" y="812"/>
                </a:lnTo>
                <a:lnTo>
                  <a:pt x="431" y="823"/>
                </a:lnTo>
                <a:lnTo>
                  <a:pt x="438" y="823"/>
                </a:lnTo>
                <a:lnTo>
                  <a:pt x="438" y="869"/>
                </a:lnTo>
                <a:lnTo>
                  <a:pt x="443" y="869"/>
                </a:lnTo>
                <a:lnTo>
                  <a:pt x="443" y="881"/>
                </a:lnTo>
                <a:lnTo>
                  <a:pt x="449" y="881"/>
                </a:lnTo>
                <a:lnTo>
                  <a:pt x="449" y="927"/>
                </a:lnTo>
                <a:lnTo>
                  <a:pt x="455" y="927"/>
                </a:lnTo>
                <a:lnTo>
                  <a:pt x="455" y="938"/>
                </a:lnTo>
                <a:lnTo>
                  <a:pt x="460" y="938"/>
                </a:lnTo>
                <a:lnTo>
                  <a:pt x="460" y="962"/>
                </a:lnTo>
                <a:lnTo>
                  <a:pt x="472" y="962"/>
                </a:lnTo>
                <a:lnTo>
                  <a:pt x="472" y="974"/>
                </a:lnTo>
                <a:lnTo>
                  <a:pt x="484" y="974"/>
                </a:lnTo>
                <a:lnTo>
                  <a:pt x="484" y="996"/>
                </a:lnTo>
                <a:lnTo>
                  <a:pt x="501" y="996"/>
                </a:lnTo>
                <a:lnTo>
                  <a:pt x="501" y="1019"/>
                </a:lnTo>
                <a:lnTo>
                  <a:pt x="507" y="1019"/>
                </a:lnTo>
                <a:lnTo>
                  <a:pt x="507" y="1042"/>
                </a:lnTo>
                <a:lnTo>
                  <a:pt x="513" y="1042"/>
                </a:lnTo>
                <a:lnTo>
                  <a:pt x="513" y="1053"/>
                </a:lnTo>
                <a:lnTo>
                  <a:pt x="518" y="1053"/>
                </a:lnTo>
                <a:lnTo>
                  <a:pt x="518" y="1077"/>
                </a:lnTo>
                <a:lnTo>
                  <a:pt x="524" y="1077"/>
                </a:lnTo>
                <a:lnTo>
                  <a:pt x="524" y="1088"/>
                </a:lnTo>
                <a:lnTo>
                  <a:pt x="547" y="1088"/>
                </a:lnTo>
                <a:lnTo>
                  <a:pt x="547" y="1099"/>
                </a:lnTo>
                <a:lnTo>
                  <a:pt x="558" y="1099"/>
                </a:lnTo>
                <a:lnTo>
                  <a:pt x="558" y="1111"/>
                </a:lnTo>
                <a:lnTo>
                  <a:pt x="565" y="1111"/>
                </a:lnTo>
                <a:lnTo>
                  <a:pt x="565" y="1123"/>
                </a:lnTo>
                <a:lnTo>
                  <a:pt x="571" y="1123"/>
                </a:lnTo>
                <a:lnTo>
                  <a:pt x="571" y="1146"/>
                </a:lnTo>
                <a:lnTo>
                  <a:pt x="582" y="1146"/>
                </a:lnTo>
                <a:lnTo>
                  <a:pt x="582" y="1157"/>
                </a:lnTo>
                <a:lnTo>
                  <a:pt x="593" y="1157"/>
                </a:lnTo>
                <a:lnTo>
                  <a:pt x="593" y="1203"/>
                </a:lnTo>
                <a:lnTo>
                  <a:pt x="605" y="1203"/>
                </a:lnTo>
                <a:lnTo>
                  <a:pt x="605" y="1215"/>
                </a:lnTo>
                <a:lnTo>
                  <a:pt x="611" y="1215"/>
                </a:lnTo>
                <a:lnTo>
                  <a:pt x="611" y="1226"/>
                </a:lnTo>
                <a:lnTo>
                  <a:pt x="622" y="1226"/>
                </a:lnTo>
                <a:lnTo>
                  <a:pt x="622" y="1250"/>
                </a:lnTo>
                <a:lnTo>
                  <a:pt x="639" y="1250"/>
                </a:lnTo>
                <a:lnTo>
                  <a:pt x="639" y="1273"/>
                </a:lnTo>
                <a:lnTo>
                  <a:pt x="650" y="1273"/>
                </a:lnTo>
                <a:lnTo>
                  <a:pt x="650" y="1296"/>
                </a:lnTo>
                <a:lnTo>
                  <a:pt x="661" y="1296"/>
                </a:lnTo>
                <a:lnTo>
                  <a:pt x="661" y="1308"/>
                </a:lnTo>
                <a:lnTo>
                  <a:pt x="679" y="1308"/>
                </a:lnTo>
                <a:lnTo>
                  <a:pt x="679" y="1329"/>
                </a:lnTo>
                <a:lnTo>
                  <a:pt x="703" y="1329"/>
                </a:lnTo>
                <a:lnTo>
                  <a:pt x="703" y="1347"/>
                </a:lnTo>
                <a:lnTo>
                  <a:pt x="714" y="1347"/>
                </a:lnTo>
                <a:lnTo>
                  <a:pt x="714" y="1358"/>
                </a:lnTo>
                <a:lnTo>
                  <a:pt x="737" y="1358"/>
                </a:lnTo>
                <a:lnTo>
                  <a:pt x="737" y="1371"/>
                </a:lnTo>
                <a:lnTo>
                  <a:pt x="754" y="1371"/>
                </a:lnTo>
                <a:lnTo>
                  <a:pt x="754" y="1382"/>
                </a:lnTo>
                <a:lnTo>
                  <a:pt x="772" y="1382"/>
                </a:lnTo>
                <a:lnTo>
                  <a:pt x="772" y="1393"/>
                </a:lnTo>
                <a:lnTo>
                  <a:pt x="783" y="1393"/>
                </a:lnTo>
                <a:lnTo>
                  <a:pt x="783" y="1405"/>
                </a:lnTo>
                <a:lnTo>
                  <a:pt x="812" y="1405"/>
                </a:lnTo>
                <a:lnTo>
                  <a:pt x="812" y="1416"/>
                </a:lnTo>
                <a:lnTo>
                  <a:pt x="818" y="1416"/>
                </a:lnTo>
                <a:lnTo>
                  <a:pt x="818" y="1433"/>
                </a:lnTo>
                <a:lnTo>
                  <a:pt x="830" y="1433"/>
                </a:lnTo>
                <a:lnTo>
                  <a:pt x="830" y="1445"/>
                </a:lnTo>
                <a:lnTo>
                  <a:pt x="835" y="1445"/>
                </a:lnTo>
                <a:lnTo>
                  <a:pt x="835" y="1457"/>
                </a:lnTo>
                <a:lnTo>
                  <a:pt x="841" y="1457"/>
                </a:lnTo>
                <a:lnTo>
                  <a:pt x="841" y="1469"/>
                </a:lnTo>
                <a:lnTo>
                  <a:pt x="858" y="1469"/>
                </a:lnTo>
                <a:lnTo>
                  <a:pt x="858" y="1480"/>
                </a:lnTo>
                <a:lnTo>
                  <a:pt x="864" y="1480"/>
                </a:lnTo>
                <a:lnTo>
                  <a:pt x="864" y="1509"/>
                </a:lnTo>
                <a:lnTo>
                  <a:pt x="870" y="1509"/>
                </a:lnTo>
                <a:lnTo>
                  <a:pt x="870" y="1544"/>
                </a:lnTo>
                <a:lnTo>
                  <a:pt x="876" y="1544"/>
                </a:lnTo>
                <a:lnTo>
                  <a:pt x="876" y="1567"/>
                </a:lnTo>
                <a:lnTo>
                  <a:pt x="887" y="1567"/>
                </a:lnTo>
                <a:lnTo>
                  <a:pt x="887" y="1584"/>
                </a:lnTo>
                <a:lnTo>
                  <a:pt x="893" y="1584"/>
                </a:lnTo>
                <a:lnTo>
                  <a:pt x="893" y="1607"/>
                </a:lnTo>
                <a:lnTo>
                  <a:pt x="899" y="1607"/>
                </a:lnTo>
                <a:lnTo>
                  <a:pt x="899" y="1618"/>
                </a:lnTo>
                <a:lnTo>
                  <a:pt x="928" y="1618"/>
                </a:lnTo>
                <a:lnTo>
                  <a:pt x="928" y="1630"/>
                </a:lnTo>
                <a:lnTo>
                  <a:pt x="945" y="1630"/>
                </a:lnTo>
                <a:lnTo>
                  <a:pt x="945" y="1647"/>
                </a:lnTo>
                <a:lnTo>
                  <a:pt x="950" y="1647"/>
                </a:lnTo>
                <a:lnTo>
                  <a:pt x="950" y="1670"/>
                </a:lnTo>
                <a:lnTo>
                  <a:pt x="962" y="1670"/>
                </a:lnTo>
                <a:lnTo>
                  <a:pt x="962" y="1681"/>
                </a:lnTo>
                <a:lnTo>
                  <a:pt x="973" y="1681"/>
                </a:lnTo>
                <a:lnTo>
                  <a:pt x="973" y="1699"/>
                </a:lnTo>
                <a:lnTo>
                  <a:pt x="1008" y="1699"/>
                </a:lnTo>
                <a:lnTo>
                  <a:pt x="1008" y="1710"/>
                </a:lnTo>
                <a:lnTo>
                  <a:pt x="1025" y="1710"/>
                </a:lnTo>
                <a:lnTo>
                  <a:pt x="1025" y="1721"/>
                </a:lnTo>
                <a:lnTo>
                  <a:pt x="1031" y="1721"/>
                </a:lnTo>
                <a:lnTo>
                  <a:pt x="1031" y="1734"/>
                </a:lnTo>
                <a:lnTo>
                  <a:pt x="1088" y="1734"/>
                </a:lnTo>
                <a:lnTo>
                  <a:pt x="1088" y="1745"/>
                </a:lnTo>
                <a:lnTo>
                  <a:pt x="1095" y="1745"/>
                </a:lnTo>
                <a:lnTo>
                  <a:pt x="1095" y="1774"/>
                </a:lnTo>
                <a:lnTo>
                  <a:pt x="1106" y="1774"/>
                </a:lnTo>
                <a:lnTo>
                  <a:pt x="1106" y="1785"/>
                </a:lnTo>
                <a:lnTo>
                  <a:pt x="1129" y="1785"/>
                </a:lnTo>
                <a:lnTo>
                  <a:pt x="1129" y="1796"/>
                </a:lnTo>
                <a:lnTo>
                  <a:pt x="1146" y="1796"/>
                </a:lnTo>
                <a:lnTo>
                  <a:pt x="1146" y="1814"/>
                </a:lnTo>
                <a:lnTo>
                  <a:pt x="1175" y="1814"/>
                </a:lnTo>
                <a:lnTo>
                  <a:pt x="1175" y="1825"/>
                </a:lnTo>
                <a:lnTo>
                  <a:pt x="1181" y="1825"/>
                </a:lnTo>
                <a:lnTo>
                  <a:pt x="1181" y="1837"/>
                </a:lnTo>
                <a:lnTo>
                  <a:pt x="1193" y="1837"/>
                </a:lnTo>
                <a:lnTo>
                  <a:pt x="1193" y="1866"/>
                </a:lnTo>
                <a:lnTo>
                  <a:pt x="1227" y="1866"/>
                </a:lnTo>
                <a:lnTo>
                  <a:pt x="1227" y="1889"/>
                </a:lnTo>
                <a:lnTo>
                  <a:pt x="1233" y="1889"/>
                </a:lnTo>
                <a:lnTo>
                  <a:pt x="1233" y="1901"/>
                </a:lnTo>
                <a:lnTo>
                  <a:pt x="1262" y="1901"/>
                </a:lnTo>
                <a:lnTo>
                  <a:pt x="1262" y="1912"/>
                </a:lnTo>
                <a:lnTo>
                  <a:pt x="1272" y="1912"/>
                </a:lnTo>
                <a:lnTo>
                  <a:pt x="1272" y="1930"/>
                </a:lnTo>
                <a:lnTo>
                  <a:pt x="1290" y="1930"/>
                </a:lnTo>
                <a:lnTo>
                  <a:pt x="1290" y="1965"/>
                </a:lnTo>
                <a:lnTo>
                  <a:pt x="1301" y="1965"/>
                </a:lnTo>
                <a:lnTo>
                  <a:pt x="1301" y="1992"/>
                </a:lnTo>
                <a:lnTo>
                  <a:pt x="1318" y="1992"/>
                </a:lnTo>
                <a:lnTo>
                  <a:pt x="1318" y="2004"/>
                </a:lnTo>
                <a:lnTo>
                  <a:pt x="1330" y="2004"/>
                </a:lnTo>
                <a:lnTo>
                  <a:pt x="1330" y="2044"/>
                </a:lnTo>
                <a:lnTo>
                  <a:pt x="1371" y="2044"/>
                </a:lnTo>
                <a:lnTo>
                  <a:pt x="1371" y="2068"/>
                </a:lnTo>
                <a:lnTo>
                  <a:pt x="1382" y="2068"/>
                </a:lnTo>
                <a:lnTo>
                  <a:pt x="1382" y="2084"/>
                </a:lnTo>
                <a:lnTo>
                  <a:pt x="1463" y="2084"/>
                </a:lnTo>
                <a:lnTo>
                  <a:pt x="1463" y="2097"/>
                </a:lnTo>
                <a:lnTo>
                  <a:pt x="1474" y="2097"/>
                </a:lnTo>
                <a:lnTo>
                  <a:pt x="1474" y="2108"/>
                </a:lnTo>
                <a:lnTo>
                  <a:pt x="1487" y="2108"/>
                </a:lnTo>
                <a:lnTo>
                  <a:pt x="1487" y="2119"/>
                </a:lnTo>
                <a:lnTo>
                  <a:pt x="1492" y="2119"/>
                </a:lnTo>
                <a:lnTo>
                  <a:pt x="1492" y="2137"/>
                </a:lnTo>
                <a:lnTo>
                  <a:pt x="1527" y="2137"/>
                </a:lnTo>
                <a:lnTo>
                  <a:pt x="1527" y="2148"/>
                </a:lnTo>
                <a:lnTo>
                  <a:pt x="1532" y="2148"/>
                </a:lnTo>
                <a:lnTo>
                  <a:pt x="1532" y="2159"/>
                </a:lnTo>
                <a:lnTo>
                  <a:pt x="1601" y="2159"/>
                </a:lnTo>
                <a:lnTo>
                  <a:pt x="1601" y="2171"/>
                </a:lnTo>
                <a:lnTo>
                  <a:pt x="1676" y="2171"/>
                </a:lnTo>
                <a:lnTo>
                  <a:pt x="1676" y="2188"/>
                </a:lnTo>
                <a:lnTo>
                  <a:pt x="1682" y="2188"/>
                </a:lnTo>
                <a:lnTo>
                  <a:pt x="1682" y="2212"/>
                </a:lnTo>
                <a:lnTo>
                  <a:pt x="1722" y="2212"/>
                </a:lnTo>
                <a:lnTo>
                  <a:pt x="1722" y="2229"/>
                </a:lnTo>
                <a:lnTo>
                  <a:pt x="1728" y="2229"/>
                </a:lnTo>
                <a:lnTo>
                  <a:pt x="1728" y="2241"/>
                </a:lnTo>
                <a:lnTo>
                  <a:pt x="1757" y="2241"/>
                </a:lnTo>
                <a:lnTo>
                  <a:pt x="1757" y="2252"/>
                </a:lnTo>
                <a:lnTo>
                  <a:pt x="1774" y="2252"/>
                </a:lnTo>
                <a:lnTo>
                  <a:pt x="1774" y="2264"/>
                </a:lnTo>
                <a:lnTo>
                  <a:pt x="1815" y="2264"/>
                </a:lnTo>
                <a:lnTo>
                  <a:pt x="1815" y="2281"/>
                </a:lnTo>
                <a:lnTo>
                  <a:pt x="1843" y="2281"/>
                </a:lnTo>
                <a:lnTo>
                  <a:pt x="1843" y="2291"/>
                </a:lnTo>
                <a:lnTo>
                  <a:pt x="1850" y="2291"/>
                </a:lnTo>
                <a:lnTo>
                  <a:pt x="1850" y="2303"/>
                </a:lnTo>
                <a:lnTo>
                  <a:pt x="1895" y="2303"/>
                </a:lnTo>
                <a:lnTo>
                  <a:pt x="1895" y="2320"/>
                </a:lnTo>
                <a:lnTo>
                  <a:pt x="1901" y="2320"/>
                </a:lnTo>
                <a:lnTo>
                  <a:pt x="1901" y="2332"/>
                </a:lnTo>
                <a:lnTo>
                  <a:pt x="1929" y="2332"/>
                </a:lnTo>
                <a:lnTo>
                  <a:pt x="1929" y="2344"/>
                </a:lnTo>
                <a:lnTo>
                  <a:pt x="1969" y="2344"/>
                </a:lnTo>
                <a:lnTo>
                  <a:pt x="1969" y="2373"/>
                </a:lnTo>
                <a:lnTo>
                  <a:pt x="1993" y="2373"/>
                </a:lnTo>
                <a:lnTo>
                  <a:pt x="1993" y="2384"/>
                </a:lnTo>
                <a:lnTo>
                  <a:pt x="2022" y="2384"/>
                </a:lnTo>
                <a:lnTo>
                  <a:pt x="2022" y="2396"/>
                </a:lnTo>
                <a:lnTo>
                  <a:pt x="2027" y="2396"/>
                </a:lnTo>
                <a:lnTo>
                  <a:pt x="2027" y="2413"/>
                </a:lnTo>
                <a:lnTo>
                  <a:pt x="2039" y="2413"/>
                </a:lnTo>
                <a:lnTo>
                  <a:pt x="2039" y="2425"/>
                </a:lnTo>
                <a:lnTo>
                  <a:pt x="2051" y="2425"/>
                </a:lnTo>
                <a:lnTo>
                  <a:pt x="2051" y="2436"/>
                </a:lnTo>
                <a:lnTo>
                  <a:pt x="2068" y="2436"/>
                </a:lnTo>
                <a:lnTo>
                  <a:pt x="2068" y="2453"/>
                </a:lnTo>
                <a:lnTo>
                  <a:pt x="2073" y="2453"/>
                </a:lnTo>
                <a:lnTo>
                  <a:pt x="2073" y="2465"/>
                </a:lnTo>
                <a:lnTo>
                  <a:pt x="2091" y="2465"/>
                </a:lnTo>
                <a:lnTo>
                  <a:pt x="2091" y="2476"/>
                </a:lnTo>
                <a:lnTo>
                  <a:pt x="2143" y="2476"/>
                </a:lnTo>
                <a:lnTo>
                  <a:pt x="2143" y="2494"/>
                </a:lnTo>
                <a:lnTo>
                  <a:pt x="2166" y="2494"/>
                </a:lnTo>
                <a:lnTo>
                  <a:pt x="2166" y="2505"/>
                </a:lnTo>
                <a:lnTo>
                  <a:pt x="2213" y="2505"/>
                </a:lnTo>
                <a:lnTo>
                  <a:pt x="2213" y="2517"/>
                </a:lnTo>
                <a:lnTo>
                  <a:pt x="2234" y="2517"/>
                </a:lnTo>
                <a:lnTo>
                  <a:pt x="2234" y="2534"/>
                </a:lnTo>
                <a:lnTo>
                  <a:pt x="2246" y="2534"/>
                </a:lnTo>
                <a:lnTo>
                  <a:pt x="2246" y="2563"/>
                </a:lnTo>
                <a:lnTo>
                  <a:pt x="2275" y="2563"/>
                </a:lnTo>
                <a:lnTo>
                  <a:pt x="2275" y="2575"/>
                </a:lnTo>
                <a:lnTo>
                  <a:pt x="2303" y="2575"/>
                </a:lnTo>
                <a:lnTo>
                  <a:pt x="2303" y="2603"/>
                </a:lnTo>
                <a:lnTo>
                  <a:pt x="2310" y="2603"/>
                </a:lnTo>
                <a:lnTo>
                  <a:pt x="2310" y="2614"/>
                </a:lnTo>
                <a:lnTo>
                  <a:pt x="2321" y="2614"/>
                </a:lnTo>
                <a:lnTo>
                  <a:pt x="2321" y="2626"/>
                </a:lnTo>
                <a:lnTo>
                  <a:pt x="2350" y="2626"/>
                </a:lnTo>
                <a:lnTo>
                  <a:pt x="2350" y="2643"/>
                </a:lnTo>
                <a:lnTo>
                  <a:pt x="2396" y="2643"/>
                </a:lnTo>
                <a:lnTo>
                  <a:pt x="2396" y="2655"/>
                </a:lnTo>
                <a:lnTo>
                  <a:pt x="2414" y="2655"/>
                </a:lnTo>
                <a:lnTo>
                  <a:pt x="2414" y="2672"/>
                </a:lnTo>
                <a:lnTo>
                  <a:pt x="2443" y="2672"/>
                </a:lnTo>
                <a:lnTo>
                  <a:pt x="2443" y="2683"/>
                </a:lnTo>
                <a:lnTo>
                  <a:pt x="2489" y="2683"/>
                </a:lnTo>
                <a:lnTo>
                  <a:pt x="2489" y="2701"/>
                </a:lnTo>
                <a:lnTo>
                  <a:pt x="2557" y="2701"/>
                </a:lnTo>
                <a:lnTo>
                  <a:pt x="2557" y="2718"/>
                </a:lnTo>
                <a:lnTo>
                  <a:pt x="2568" y="2718"/>
                </a:lnTo>
                <a:lnTo>
                  <a:pt x="2568" y="2730"/>
                </a:lnTo>
                <a:lnTo>
                  <a:pt x="2586" y="2730"/>
                </a:lnTo>
                <a:lnTo>
                  <a:pt x="2586" y="2747"/>
                </a:lnTo>
                <a:lnTo>
                  <a:pt x="2597" y="2747"/>
                </a:lnTo>
                <a:lnTo>
                  <a:pt x="2597" y="2765"/>
                </a:lnTo>
                <a:lnTo>
                  <a:pt x="2626" y="2765"/>
                </a:lnTo>
                <a:lnTo>
                  <a:pt x="2626" y="2781"/>
                </a:lnTo>
                <a:lnTo>
                  <a:pt x="2644" y="2781"/>
                </a:lnTo>
                <a:lnTo>
                  <a:pt x="2644" y="2794"/>
                </a:lnTo>
                <a:lnTo>
                  <a:pt x="2661" y="2794"/>
                </a:lnTo>
                <a:lnTo>
                  <a:pt x="2661" y="2810"/>
                </a:lnTo>
                <a:lnTo>
                  <a:pt x="2702" y="2810"/>
                </a:lnTo>
                <a:lnTo>
                  <a:pt x="2702" y="2828"/>
                </a:lnTo>
                <a:lnTo>
                  <a:pt x="2771" y="2828"/>
                </a:lnTo>
                <a:lnTo>
                  <a:pt x="2771" y="2845"/>
                </a:lnTo>
                <a:lnTo>
                  <a:pt x="2800" y="2845"/>
                </a:lnTo>
                <a:lnTo>
                  <a:pt x="2800" y="2857"/>
                </a:lnTo>
                <a:lnTo>
                  <a:pt x="2869" y="2857"/>
                </a:lnTo>
                <a:lnTo>
                  <a:pt x="2869" y="2874"/>
                </a:lnTo>
                <a:lnTo>
                  <a:pt x="2903" y="2874"/>
                </a:lnTo>
                <a:lnTo>
                  <a:pt x="2903" y="2909"/>
                </a:lnTo>
                <a:lnTo>
                  <a:pt x="2967" y="2909"/>
                </a:lnTo>
                <a:lnTo>
                  <a:pt x="2967" y="2920"/>
                </a:lnTo>
                <a:lnTo>
                  <a:pt x="3100" y="2920"/>
                </a:lnTo>
                <a:lnTo>
                  <a:pt x="3100" y="2937"/>
                </a:lnTo>
                <a:lnTo>
                  <a:pt x="3214" y="2937"/>
                </a:lnTo>
                <a:lnTo>
                  <a:pt x="3214" y="2955"/>
                </a:lnTo>
                <a:lnTo>
                  <a:pt x="3283" y="2955"/>
                </a:lnTo>
                <a:lnTo>
                  <a:pt x="3283" y="2971"/>
                </a:lnTo>
                <a:lnTo>
                  <a:pt x="3387" y="2971"/>
                </a:lnTo>
                <a:lnTo>
                  <a:pt x="3387" y="2989"/>
                </a:lnTo>
                <a:lnTo>
                  <a:pt x="3399" y="2989"/>
                </a:lnTo>
                <a:lnTo>
                  <a:pt x="3399" y="3000"/>
                </a:lnTo>
                <a:lnTo>
                  <a:pt x="3474" y="3000"/>
                </a:lnTo>
                <a:lnTo>
                  <a:pt x="3474" y="3018"/>
                </a:lnTo>
                <a:lnTo>
                  <a:pt x="3485" y="3018"/>
                </a:lnTo>
                <a:lnTo>
                  <a:pt x="3485" y="3035"/>
                </a:lnTo>
                <a:lnTo>
                  <a:pt x="3536" y="3035"/>
                </a:lnTo>
                <a:lnTo>
                  <a:pt x="3536" y="3053"/>
                </a:lnTo>
                <a:lnTo>
                  <a:pt x="3548" y="3053"/>
                </a:lnTo>
                <a:lnTo>
                  <a:pt x="3548" y="3070"/>
                </a:lnTo>
                <a:lnTo>
                  <a:pt x="3600" y="3070"/>
                </a:lnTo>
                <a:lnTo>
                  <a:pt x="3600" y="3087"/>
                </a:lnTo>
                <a:lnTo>
                  <a:pt x="3675" y="3087"/>
                </a:lnTo>
                <a:lnTo>
                  <a:pt x="3675" y="3104"/>
                </a:lnTo>
                <a:lnTo>
                  <a:pt x="3854" y="3104"/>
                </a:lnTo>
                <a:lnTo>
                  <a:pt x="3854" y="3122"/>
                </a:lnTo>
                <a:lnTo>
                  <a:pt x="3905" y="3122"/>
                </a:lnTo>
                <a:lnTo>
                  <a:pt x="3905" y="3133"/>
                </a:lnTo>
                <a:lnTo>
                  <a:pt x="3911" y="3133"/>
                </a:lnTo>
                <a:lnTo>
                  <a:pt x="3911" y="3151"/>
                </a:lnTo>
                <a:lnTo>
                  <a:pt x="4056" y="3151"/>
                </a:lnTo>
                <a:lnTo>
                  <a:pt x="4056" y="3168"/>
                </a:lnTo>
                <a:lnTo>
                  <a:pt x="4061" y="3168"/>
                </a:lnTo>
                <a:lnTo>
                  <a:pt x="4061" y="3186"/>
                </a:lnTo>
                <a:lnTo>
                  <a:pt x="4101" y="3186"/>
                </a:lnTo>
                <a:lnTo>
                  <a:pt x="4101" y="3202"/>
                </a:lnTo>
                <a:lnTo>
                  <a:pt x="4113" y="3202"/>
                </a:lnTo>
                <a:lnTo>
                  <a:pt x="4113" y="3220"/>
                </a:lnTo>
                <a:lnTo>
                  <a:pt x="4384" y="3220"/>
                </a:lnTo>
                <a:lnTo>
                  <a:pt x="4384" y="3236"/>
                </a:lnTo>
                <a:lnTo>
                  <a:pt x="4401" y="3236"/>
                </a:lnTo>
                <a:lnTo>
                  <a:pt x="4401" y="3254"/>
                </a:lnTo>
                <a:lnTo>
                  <a:pt x="4614" y="3254"/>
                </a:lnTo>
                <a:lnTo>
                  <a:pt x="4614" y="3271"/>
                </a:lnTo>
                <a:lnTo>
                  <a:pt x="4839" y="3271"/>
                </a:lnTo>
                <a:lnTo>
                  <a:pt x="4839" y="3294"/>
                </a:lnTo>
                <a:lnTo>
                  <a:pt x="5311" y="3294"/>
                </a:lnTo>
                <a:lnTo>
                  <a:pt x="5311" y="3311"/>
                </a:lnTo>
                <a:lnTo>
                  <a:pt x="5420" y="3311"/>
                </a:lnTo>
                <a:lnTo>
                  <a:pt x="5420" y="3358"/>
                </a:lnTo>
                <a:lnTo>
                  <a:pt x="5443" y="3358"/>
                </a:lnTo>
                <a:lnTo>
                  <a:pt x="5443" y="3381"/>
                </a:lnTo>
                <a:lnTo>
                  <a:pt x="5881" y="3381"/>
                </a:lnTo>
                <a:lnTo>
                  <a:pt x="5881" y="3404"/>
                </a:lnTo>
                <a:lnTo>
                  <a:pt x="6025" y="3404"/>
                </a:lnTo>
                <a:lnTo>
                  <a:pt x="6025" y="3427"/>
                </a:lnTo>
                <a:lnTo>
                  <a:pt x="6036" y="3427"/>
                </a:lnTo>
                <a:lnTo>
                  <a:pt x="6036" y="3450"/>
                </a:lnTo>
                <a:lnTo>
                  <a:pt x="6359" y="3450"/>
                </a:lnTo>
                <a:lnTo>
                  <a:pt x="6359" y="3473"/>
                </a:lnTo>
                <a:lnTo>
                  <a:pt x="6503" y="3473"/>
                </a:lnTo>
                <a:lnTo>
                  <a:pt x="6503" y="3496"/>
                </a:lnTo>
                <a:lnTo>
                  <a:pt x="6716" y="3496"/>
                </a:lnTo>
                <a:lnTo>
                  <a:pt x="6716" y="3525"/>
                </a:lnTo>
                <a:lnTo>
                  <a:pt x="7753" y="3525"/>
                </a:lnTo>
                <a:lnTo>
                  <a:pt x="7753" y="3553"/>
                </a:lnTo>
                <a:lnTo>
                  <a:pt x="7800" y="3553"/>
                </a:lnTo>
                <a:lnTo>
                  <a:pt x="7800" y="3582"/>
                </a:lnTo>
                <a:lnTo>
                  <a:pt x="7875" y="3582"/>
                </a:lnTo>
                <a:lnTo>
                  <a:pt x="7875" y="3617"/>
                </a:lnTo>
                <a:lnTo>
                  <a:pt x="8070" y="3617"/>
                </a:lnTo>
                <a:lnTo>
                  <a:pt x="8070" y="3646"/>
                </a:lnTo>
                <a:lnTo>
                  <a:pt x="8128" y="3646"/>
                </a:lnTo>
                <a:lnTo>
                  <a:pt x="8128" y="3680"/>
                </a:lnTo>
                <a:lnTo>
                  <a:pt x="8352" y="3680"/>
                </a:lnTo>
                <a:lnTo>
                  <a:pt x="8352" y="3708"/>
                </a:lnTo>
                <a:lnTo>
                  <a:pt x="8865" y="3708"/>
                </a:lnTo>
                <a:lnTo>
                  <a:pt x="8865" y="3744"/>
                </a:lnTo>
                <a:lnTo>
                  <a:pt x="9527" y="3744"/>
                </a:lnTo>
                <a:lnTo>
                  <a:pt x="9527" y="3784"/>
                </a:lnTo>
                <a:lnTo>
                  <a:pt x="13329" y="3784"/>
                </a:lnTo>
                <a:lnTo>
                  <a:pt x="13329" y="3869"/>
                </a:lnTo>
                <a:lnTo>
                  <a:pt x="14240" y="3869"/>
                </a:lnTo>
              </a:path>
            </a:pathLst>
          </a:custGeom>
          <a:noFill/>
          <a:ln w="28575">
            <a:solidFill>
              <a:schemeClr val="accent1"/>
            </a:solidFill>
            <a:round/>
            <a:headEnd/>
            <a:tailEnd/>
          </a:ln>
        </p:spPr>
        <p:txBody>
          <a:bodyPr/>
          <a:lstStyle/>
          <a:p>
            <a:endParaRPr lang="en-US"/>
          </a:p>
        </p:txBody>
      </p:sp>
      <p:sp>
        <p:nvSpPr>
          <p:cNvPr id="31807" name="Freeform 87"/>
          <p:cNvSpPr>
            <a:spLocks/>
          </p:cNvSpPr>
          <p:nvPr/>
        </p:nvSpPr>
        <p:spPr bwMode="auto">
          <a:xfrm>
            <a:off x="1687513" y="2190750"/>
            <a:ext cx="6510337" cy="2727325"/>
          </a:xfrm>
          <a:custGeom>
            <a:avLst/>
            <a:gdLst>
              <a:gd name="T0" fmla="*/ 2147483647 w 14267"/>
              <a:gd name="T1" fmla="*/ 2147483647 h 4590"/>
              <a:gd name="T2" fmla="*/ 2147483647 w 14267"/>
              <a:gd name="T3" fmla="*/ 2147483647 h 4590"/>
              <a:gd name="T4" fmla="*/ 2147483647 w 14267"/>
              <a:gd name="T5" fmla="*/ 2147483647 h 4590"/>
              <a:gd name="T6" fmla="*/ 2147483647 w 14267"/>
              <a:gd name="T7" fmla="*/ 2147483647 h 4590"/>
              <a:gd name="T8" fmla="*/ 2147483647 w 14267"/>
              <a:gd name="T9" fmla="*/ 2147483647 h 4590"/>
              <a:gd name="T10" fmla="*/ 2147483647 w 14267"/>
              <a:gd name="T11" fmla="*/ 2147483647 h 4590"/>
              <a:gd name="T12" fmla="*/ 2147483647 w 14267"/>
              <a:gd name="T13" fmla="*/ 2147483647 h 4590"/>
              <a:gd name="T14" fmla="*/ 2147483647 w 14267"/>
              <a:gd name="T15" fmla="*/ 2147483647 h 4590"/>
              <a:gd name="T16" fmla="*/ 2147483647 w 14267"/>
              <a:gd name="T17" fmla="*/ 2147483647 h 4590"/>
              <a:gd name="T18" fmla="*/ 2147483647 w 14267"/>
              <a:gd name="T19" fmla="*/ 2147483647 h 4590"/>
              <a:gd name="T20" fmla="*/ 2147483647 w 14267"/>
              <a:gd name="T21" fmla="*/ 2147483647 h 4590"/>
              <a:gd name="T22" fmla="*/ 2147483647 w 14267"/>
              <a:gd name="T23" fmla="*/ 2147483647 h 4590"/>
              <a:gd name="T24" fmla="*/ 2147483647 w 14267"/>
              <a:gd name="T25" fmla="*/ 2147483647 h 4590"/>
              <a:gd name="T26" fmla="*/ 2147483647 w 14267"/>
              <a:gd name="T27" fmla="*/ 2147483647 h 4590"/>
              <a:gd name="T28" fmla="*/ 2147483647 w 14267"/>
              <a:gd name="T29" fmla="*/ 2147483647 h 4590"/>
              <a:gd name="T30" fmla="*/ 2147483647 w 14267"/>
              <a:gd name="T31" fmla="*/ 2147483647 h 4590"/>
              <a:gd name="T32" fmla="*/ 2147483647 w 14267"/>
              <a:gd name="T33" fmla="*/ 2147483647 h 4590"/>
              <a:gd name="T34" fmla="*/ 2147483647 w 14267"/>
              <a:gd name="T35" fmla="*/ 2147483647 h 4590"/>
              <a:gd name="T36" fmla="*/ 2147483647 w 14267"/>
              <a:gd name="T37" fmla="*/ 2147483647 h 4590"/>
              <a:gd name="T38" fmla="*/ 2147483647 w 14267"/>
              <a:gd name="T39" fmla="*/ 2147483647 h 4590"/>
              <a:gd name="T40" fmla="*/ 2147483647 w 14267"/>
              <a:gd name="T41" fmla="*/ 2147483647 h 4590"/>
              <a:gd name="T42" fmla="*/ 2147483647 w 14267"/>
              <a:gd name="T43" fmla="*/ 2147483647 h 4590"/>
              <a:gd name="T44" fmla="*/ 2147483647 w 14267"/>
              <a:gd name="T45" fmla="*/ 2147483647 h 4590"/>
              <a:gd name="T46" fmla="*/ 2147483647 w 14267"/>
              <a:gd name="T47" fmla="*/ 2147483647 h 4590"/>
              <a:gd name="T48" fmla="*/ 2147483647 w 14267"/>
              <a:gd name="T49" fmla="*/ 2147483647 h 4590"/>
              <a:gd name="T50" fmla="*/ 2147483647 w 14267"/>
              <a:gd name="T51" fmla="*/ 2147483647 h 4590"/>
              <a:gd name="T52" fmla="*/ 2147483647 w 14267"/>
              <a:gd name="T53" fmla="*/ 2147483647 h 4590"/>
              <a:gd name="T54" fmla="*/ 2147483647 w 14267"/>
              <a:gd name="T55" fmla="*/ 2147483647 h 4590"/>
              <a:gd name="T56" fmla="*/ 2147483647 w 14267"/>
              <a:gd name="T57" fmla="*/ 2147483647 h 4590"/>
              <a:gd name="T58" fmla="*/ 2147483647 w 14267"/>
              <a:gd name="T59" fmla="*/ 2147483647 h 4590"/>
              <a:gd name="T60" fmla="*/ 2147483647 w 14267"/>
              <a:gd name="T61" fmla="*/ 2147483647 h 4590"/>
              <a:gd name="T62" fmla="*/ 2147483647 w 14267"/>
              <a:gd name="T63" fmla="*/ 2147483647 h 4590"/>
              <a:gd name="T64" fmla="*/ 2147483647 w 14267"/>
              <a:gd name="T65" fmla="*/ 2147483647 h 4590"/>
              <a:gd name="T66" fmla="*/ 2147483647 w 14267"/>
              <a:gd name="T67" fmla="*/ 2147483647 h 4590"/>
              <a:gd name="T68" fmla="*/ 2147483647 w 14267"/>
              <a:gd name="T69" fmla="*/ 2147483647 h 4590"/>
              <a:gd name="T70" fmla="*/ 2147483647 w 14267"/>
              <a:gd name="T71" fmla="*/ 2147483647 h 4590"/>
              <a:gd name="T72" fmla="*/ 2147483647 w 14267"/>
              <a:gd name="T73" fmla="*/ 2147483647 h 4590"/>
              <a:gd name="T74" fmla="*/ 2147483647 w 14267"/>
              <a:gd name="T75" fmla="*/ 2147483647 h 4590"/>
              <a:gd name="T76" fmla="*/ 2147483647 w 14267"/>
              <a:gd name="T77" fmla="*/ 2147483647 h 4590"/>
              <a:gd name="T78" fmla="*/ 2147483647 w 14267"/>
              <a:gd name="T79" fmla="*/ 2147483647 h 4590"/>
              <a:gd name="T80" fmla="*/ 2147483647 w 14267"/>
              <a:gd name="T81" fmla="*/ 2147483647 h 4590"/>
              <a:gd name="T82" fmla="*/ 2147483647 w 14267"/>
              <a:gd name="T83" fmla="*/ 2147483647 h 4590"/>
              <a:gd name="T84" fmla="*/ 2147483647 w 14267"/>
              <a:gd name="T85" fmla="*/ 2147483647 h 4590"/>
              <a:gd name="T86" fmla="*/ 2147483647 w 14267"/>
              <a:gd name="T87" fmla="*/ 2147483647 h 4590"/>
              <a:gd name="T88" fmla="*/ 2147483647 w 14267"/>
              <a:gd name="T89" fmla="*/ 2147483647 h 4590"/>
              <a:gd name="T90" fmla="*/ 2147483647 w 14267"/>
              <a:gd name="T91" fmla="*/ 2147483647 h 4590"/>
              <a:gd name="T92" fmla="*/ 2147483647 w 14267"/>
              <a:gd name="T93" fmla="*/ 2147483647 h 4590"/>
              <a:gd name="T94" fmla="*/ 2147483647 w 14267"/>
              <a:gd name="T95" fmla="*/ 2147483647 h 4590"/>
              <a:gd name="T96" fmla="*/ 2147483647 w 14267"/>
              <a:gd name="T97" fmla="*/ 2147483647 h 4590"/>
              <a:gd name="T98" fmla="*/ 2147483647 w 14267"/>
              <a:gd name="T99" fmla="*/ 2147483647 h 4590"/>
              <a:gd name="T100" fmla="*/ 2147483647 w 14267"/>
              <a:gd name="T101" fmla="*/ 2147483647 h 4590"/>
              <a:gd name="T102" fmla="*/ 2147483647 w 14267"/>
              <a:gd name="T103" fmla="*/ 2147483647 h 4590"/>
              <a:gd name="T104" fmla="*/ 2147483647 w 14267"/>
              <a:gd name="T105" fmla="*/ 2147483647 h 4590"/>
              <a:gd name="T106" fmla="*/ 2147483647 w 14267"/>
              <a:gd name="T107" fmla="*/ 2147483647 h 4590"/>
              <a:gd name="T108" fmla="*/ 2147483647 w 14267"/>
              <a:gd name="T109" fmla="*/ 2147483647 h 45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67"/>
              <a:gd name="T166" fmla="*/ 0 h 4590"/>
              <a:gd name="T167" fmla="*/ 14267 w 14267"/>
              <a:gd name="T168" fmla="*/ 4590 h 459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67" h="4590">
                <a:moveTo>
                  <a:pt x="0" y="0"/>
                </a:moveTo>
                <a:lnTo>
                  <a:pt x="17" y="0"/>
                </a:lnTo>
                <a:lnTo>
                  <a:pt x="17" y="18"/>
                </a:lnTo>
                <a:lnTo>
                  <a:pt x="28" y="18"/>
                </a:lnTo>
                <a:lnTo>
                  <a:pt x="28" y="35"/>
                </a:lnTo>
                <a:lnTo>
                  <a:pt x="34" y="35"/>
                </a:lnTo>
                <a:lnTo>
                  <a:pt x="34" y="64"/>
                </a:lnTo>
                <a:lnTo>
                  <a:pt x="46" y="64"/>
                </a:lnTo>
                <a:lnTo>
                  <a:pt x="46" y="80"/>
                </a:lnTo>
                <a:lnTo>
                  <a:pt x="75" y="80"/>
                </a:lnTo>
                <a:lnTo>
                  <a:pt x="75" y="92"/>
                </a:lnTo>
                <a:lnTo>
                  <a:pt x="92" y="92"/>
                </a:lnTo>
                <a:lnTo>
                  <a:pt x="92" y="109"/>
                </a:lnTo>
                <a:lnTo>
                  <a:pt x="97" y="109"/>
                </a:lnTo>
                <a:lnTo>
                  <a:pt x="97" y="126"/>
                </a:lnTo>
                <a:lnTo>
                  <a:pt x="104" y="126"/>
                </a:lnTo>
                <a:lnTo>
                  <a:pt x="104" y="155"/>
                </a:lnTo>
                <a:lnTo>
                  <a:pt x="115" y="155"/>
                </a:lnTo>
                <a:lnTo>
                  <a:pt x="115" y="190"/>
                </a:lnTo>
                <a:lnTo>
                  <a:pt x="126" y="190"/>
                </a:lnTo>
                <a:lnTo>
                  <a:pt x="126" y="219"/>
                </a:lnTo>
                <a:lnTo>
                  <a:pt x="132" y="219"/>
                </a:lnTo>
                <a:lnTo>
                  <a:pt x="132" y="253"/>
                </a:lnTo>
                <a:lnTo>
                  <a:pt x="138" y="253"/>
                </a:lnTo>
                <a:lnTo>
                  <a:pt x="138" y="265"/>
                </a:lnTo>
                <a:lnTo>
                  <a:pt x="150" y="265"/>
                </a:lnTo>
                <a:lnTo>
                  <a:pt x="150" y="299"/>
                </a:lnTo>
                <a:lnTo>
                  <a:pt x="161" y="299"/>
                </a:lnTo>
                <a:lnTo>
                  <a:pt x="161" y="328"/>
                </a:lnTo>
                <a:lnTo>
                  <a:pt x="173" y="328"/>
                </a:lnTo>
                <a:lnTo>
                  <a:pt x="173" y="363"/>
                </a:lnTo>
                <a:lnTo>
                  <a:pt x="184" y="363"/>
                </a:lnTo>
                <a:lnTo>
                  <a:pt x="184" y="374"/>
                </a:lnTo>
                <a:lnTo>
                  <a:pt x="195" y="374"/>
                </a:lnTo>
                <a:lnTo>
                  <a:pt x="195" y="408"/>
                </a:lnTo>
                <a:lnTo>
                  <a:pt x="213" y="408"/>
                </a:lnTo>
                <a:lnTo>
                  <a:pt x="213" y="420"/>
                </a:lnTo>
                <a:lnTo>
                  <a:pt x="219" y="420"/>
                </a:lnTo>
                <a:lnTo>
                  <a:pt x="219" y="455"/>
                </a:lnTo>
                <a:lnTo>
                  <a:pt x="230" y="455"/>
                </a:lnTo>
                <a:lnTo>
                  <a:pt x="230" y="500"/>
                </a:lnTo>
                <a:lnTo>
                  <a:pt x="237" y="500"/>
                </a:lnTo>
                <a:lnTo>
                  <a:pt x="237" y="529"/>
                </a:lnTo>
                <a:lnTo>
                  <a:pt x="242" y="529"/>
                </a:lnTo>
                <a:lnTo>
                  <a:pt x="242" y="547"/>
                </a:lnTo>
                <a:lnTo>
                  <a:pt x="248" y="547"/>
                </a:lnTo>
                <a:lnTo>
                  <a:pt x="248" y="575"/>
                </a:lnTo>
                <a:lnTo>
                  <a:pt x="259" y="575"/>
                </a:lnTo>
                <a:lnTo>
                  <a:pt x="259" y="628"/>
                </a:lnTo>
                <a:lnTo>
                  <a:pt x="265" y="628"/>
                </a:lnTo>
                <a:lnTo>
                  <a:pt x="265" y="657"/>
                </a:lnTo>
                <a:lnTo>
                  <a:pt x="271" y="657"/>
                </a:lnTo>
                <a:lnTo>
                  <a:pt x="271" y="702"/>
                </a:lnTo>
                <a:lnTo>
                  <a:pt x="282" y="702"/>
                </a:lnTo>
                <a:lnTo>
                  <a:pt x="282" y="736"/>
                </a:lnTo>
                <a:lnTo>
                  <a:pt x="288" y="736"/>
                </a:lnTo>
                <a:lnTo>
                  <a:pt x="288" y="748"/>
                </a:lnTo>
                <a:lnTo>
                  <a:pt x="294" y="748"/>
                </a:lnTo>
                <a:lnTo>
                  <a:pt x="294" y="783"/>
                </a:lnTo>
                <a:lnTo>
                  <a:pt x="299" y="783"/>
                </a:lnTo>
                <a:lnTo>
                  <a:pt x="299" y="794"/>
                </a:lnTo>
                <a:lnTo>
                  <a:pt x="311" y="794"/>
                </a:lnTo>
                <a:lnTo>
                  <a:pt x="311" y="812"/>
                </a:lnTo>
                <a:lnTo>
                  <a:pt x="327" y="812"/>
                </a:lnTo>
                <a:lnTo>
                  <a:pt x="327" y="829"/>
                </a:lnTo>
                <a:lnTo>
                  <a:pt x="333" y="829"/>
                </a:lnTo>
                <a:lnTo>
                  <a:pt x="333" y="847"/>
                </a:lnTo>
                <a:lnTo>
                  <a:pt x="340" y="847"/>
                </a:lnTo>
                <a:lnTo>
                  <a:pt x="340" y="876"/>
                </a:lnTo>
                <a:lnTo>
                  <a:pt x="345" y="876"/>
                </a:lnTo>
                <a:lnTo>
                  <a:pt x="345" y="892"/>
                </a:lnTo>
                <a:lnTo>
                  <a:pt x="351" y="892"/>
                </a:lnTo>
                <a:lnTo>
                  <a:pt x="351" y="921"/>
                </a:lnTo>
                <a:lnTo>
                  <a:pt x="356" y="921"/>
                </a:lnTo>
                <a:lnTo>
                  <a:pt x="356" y="956"/>
                </a:lnTo>
                <a:lnTo>
                  <a:pt x="369" y="956"/>
                </a:lnTo>
                <a:lnTo>
                  <a:pt x="369" y="967"/>
                </a:lnTo>
                <a:lnTo>
                  <a:pt x="374" y="967"/>
                </a:lnTo>
                <a:lnTo>
                  <a:pt x="374" y="1019"/>
                </a:lnTo>
                <a:lnTo>
                  <a:pt x="385" y="1019"/>
                </a:lnTo>
                <a:lnTo>
                  <a:pt x="385" y="1030"/>
                </a:lnTo>
                <a:lnTo>
                  <a:pt x="391" y="1030"/>
                </a:lnTo>
                <a:lnTo>
                  <a:pt x="391" y="1065"/>
                </a:lnTo>
                <a:lnTo>
                  <a:pt x="414" y="1065"/>
                </a:lnTo>
                <a:lnTo>
                  <a:pt x="414" y="1077"/>
                </a:lnTo>
                <a:lnTo>
                  <a:pt x="420" y="1077"/>
                </a:lnTo>
                <a:lnTo>
                  <a:pt x="420" y="1094"/>
                </a:lnTo>
                <a:lnTo>
                  <a:pt x="460" y="1094"/>
                </a:lnTo>
                <a:lnTo>
                  <a:pt x="460" y="1111"/>
                </a:lnTo>
                <a:lnTo>
                  <a:pt x="467" y="1111"/>
                </a:lnTo>
                <a:lnTo>
                  <a:pt x="467" y="1140"/>
                </a:lnTo>
                <a:lnTo>
                  <a:pt x="472" y="1140"/>
                </a:lnTo>
                <a:lnTo>
                  <a:pt x="472" y="1157"/>
                </a:lnTo>
                <a:lnTo>
                  <a:pt x="484" y="1157"/>
                </a:lnTo>
                <a:lnTo>
                  <a:pt x="484" y="1175"/>
                </a:lnTo>
                <a:lnTo>
                  <a:pt x="501" y="1175"/>
                </a:lnTo>
                <a:lnTo>
                  <a:pt x="501" y="1203"/>
                </a:lnTo>
                <a:lnTo>
                  <a:pt x="513" y="1203"/>
                </a:lnTo>
                <a:lnTo>
                  <a:pt x="513" y="1239"/>
                </a:lnTo>
                <a:lnTo>
                  <a:pt x="524" y="1239"/>
                </a:lnTo>
                <a:lnTo>
                  <a:pt x="524" y="1284"/>
                </a:lnTo>
                <a:lnTo>
                  <a:pt x="542" y="1284"/>
                </a:lnTo>
                <a:lnTo>
                  <a:pt x="542" y="1301"/>
                </a:lnTo>
                <a:lnTo>
                  <a:pt x="553" y="1301"/>
                </a:lnTo>
                <a:lnTo>
                  <a:pt x="553" y="1313"/>
                </a:lnTo>
                <a:lnTo>
                  <a:pt x="593" y="1313"/>
                </a:lnTo>
                <a:lnTo>
                  <a:pt x="593" y="1347"/>
                </a:lnTo>
                <a:lnTo>
                  <a:pt x="600" y="1347"/>
                </a:lnTo>
                <a:lnTo>
                  <a:pt x="600" y="1364"/>
                </a:lnTo>
                <a:lnTo>
                  <a:pt x="622" y="1364"/>
                </a:lnTo>
                <a:lnTo>
                  <a:pt x="622" y="1393"/>
                </a:lnTo>
                <a:lnTo>
                  <a:pt x="645" y="1393"/>
                </a:lnTo>
                <a:lnTo>
                  <a:pt x="645" y="1411"/>
                </a:lnTo>
                <a:lnTo>
                  <a:pt x="661" y="1411"/>
                </a:lnTo>
                <a:lnTo>
                  <a:pt x="661" y="1428"/>
                </a:lnTo>
                <a:lnTo>
                  <a:pt x="668" y="1428"/>
                </a:lnTo>
                <a:lnTo>
                  <a:pt x="668" y="1445"/>
                </a:lnTo>
                <a:lnTo>
                  <a:pt x="697" y="1445"/>
                </a:lnTo>
                <a:lnTo>
                  <a:pt x="697" y="1457"/>
                </a:lnTo>
                <a:lnTo>
                  <a:pt x="703" y="1457"/>
                </a:lnTo>
                <a:lnTo>
                  <a:pt x="703" y="1474"/>
                </a:lnTo>
                <a:lnTo>
                  <a:pt x="708" y="1474"/>
                </a:lnTo>
                <a:lnTo>
                  <a:pt x="708" y="1509"/>
                </a:lnTo>
                <a:lnTo>
                  <a:pt x="719" y="1509"/>
                </a:lnTo>
                <a:lnTo>
                  <a:pt x="719" y="1526"/>
                </a:lnTo>
                <a:lnTo>
                  <a:pt x="725" y="1526"/>
                </a:lnTo>
                <a:lnTo>
                  <a:pt x="725" y="1544"/>
                </a:lnTo>
                <a:lnTo>
                  <a:pt x="737" y="1544"/>
                </a:lnTo>
                <a:lnTo>
                  <a:pt x="737" y="1555"/>
                </a:lnTo>
                <a:lnTo>
                  <a:pt x="743" y="1555"/>
                </a:lnTo>
                <a:lnTo>
                  <a:pt x="743" y="1607"/>
                </a:lnTo>
                <a:lnTo>
                  <a:pt x="760" y="1607"/>
                </a:lnTo>
                <a:lnTo>
                  <a:pt x="760" y="1624"/>
                </a:lnTo>
                <a:lnTo>
                  <a:pt x="772" y="1624"/>
                </a:lnTo>
                <a:lnTo>
                  <a:pt x="772" y="1642"/>
                </a:lnTo>
                <a:lnTo>
                  <a:pt x="783" y="1642"/>
                </a:lnTo>
                <a:lnTo>
                  <a:pt x="783" y="1676"/>
                </a:lnTo>
                <a:lnTo>
                  <a:pt x="795" y="1676"/>
                </a:lnTo>
                <a:lnTo>
                  <a:pt x="795" y="1705"/>
                </a:lnTo>
                <a:lnTo>
                  <a:pt x="806" y="1705"/>
                </a:lnTo>
                <a:lnTo>
                  <a:pt x="806" y="1721"/>
                </a:lnTo>
                <a:lnTo>
                  <a:pt x="818" y="1721"/>
                </a:lnTo>
                <a:lnTo>
                  <a:pt x="818" y="1739"/>
                </a:lnTo>
                <a:lnTo>
                  <a:pt x="823" y="1739"/>
                </a:lnTo>
                <a:lnTo>
                  <a:pt x="823" y="1756"/>
                </a:lnTo>
                <a:lnTo>
                  <a:pt x="847" y="1756"/>
                </a:lnTo>
                <a:lnTo>
                  <a:pt x="847" y="1774"/>
                </a:lnTo>
                <a:lnTo>
                  <a:pt x="852" y="1774"/>
                </a:lnTo>
                <a:lnTo>
                  <a:pt x="852" y="1791"/>
                </a:lnTo>
                <a:lnTo>
                  <a:pt x="858" y="1791"/>
                </a:lnTo>
                <a:lnTo>
                  <a:pt x="858" y="1854"/>
                </a:lnTo>
                <a:lnTo>
                  <a:pt x="870" y="1854"/>
                </a:lnTo>
                <a:lnTo>
                  <a:pt x="870" y="1907"/>
                </a:lnTo>
                <a:lnTo>
                  <a:pt x="881" y="1907"/>
                </a:lnTo>
                <a:lnTo>
                  <a:pt x="881" y="1923"/>
                </a:lnTo>
                <a:lnTo>
                  <a:pt x="899" y="1923"/>
                </a:lnTo>
                <a:lnTo>
                  <a:pt x="899" y="1941"/>
                </a:lnTo>
                <a:lnTo>
                  <a:pt x="928" y="1941"/>
                </a:lnTo>
                <a:lnTo>
                  <a:pt x="928" y="1958"/>
                </a:lnTo>
                <a:lnTo>
                  <a:pt x="934" y="1958"/>
                </a:lnTo>
                <a:lnTo>
                  <a:pt x="934" y="1975"/>
                </a:lnTo>
                <a:lnTo>
                  <a:pt x="950" y="1975"/>
                </a:lnTo>
                <a:lnTo>
                  <a:pt x="950" y="2021"/>
                </a:lnTo>
                <a:lnTo>
                  <a:pt x="955" y="2021"/>
                </a:lnTo>
                <a:lnTo>
                  <a:pt x="955" y="2055"/>
                </a:lnTo>
                <a:lnTo>
                  <a:pt x="973" y="2055"/>
                </a:lnTo>
                <a:lnTo>
                  <a:pt x="973" y="2073"/>
                </a:lnTo>
                <a:lnTo>
                  <a:pt x="979" y="2073"/>
                </a:lnTo>
                <a:lnTo>
                  <a:pt x="979" y="2090"/>
                </a:lnTo>
                <a:lnTo>
                  <a:pt x="984" y="2090"/>
                </a:lnTo>
                <a:lnTo>
                  <a:pt x="984" y="2108"/>
                </a:lnTo>
                <a:lnTo>
                  <a:pt x="996" y="2108"/>
                </a:lnTo>
                <a:lnTo>
                  <a:pt x="996" y="2125"/>
                </a:lnTo>
                <a:lnTo>
                  <a:pt x="1002" y="2125"/>
                </a:lnTo>
                <a:lnTo>
                  <a:pt x="1002" y="2142"/>
                </a:lnTo>
                <a:lnTo>
                  <a:pt x="1048" y="2142"/>
                </a:lnTo>
                <a:lnTo>
                  <a:pt x="1048" y="2159"/>
                </a:lnTo>
                <a:lnTo>
                  <a:pt x="1053" y="2159"/>
                </a:lnTo>
                <a:lnTo>
                  <a:pt x="1053" y="2177"/>
                </a:lnTo>
                <a:lnTo>
                  <a:pt x="1071" y="2177"/>
                </a:lnTo>
                <a:lnTo>
                  <a:pt x="1071" y="2195"/>
                </a:lnTo>
                <a:lnTo>
                  <a:pt x="1082" y="2195"/>
                </a:lnTo>
                <a:lnTo>
                  <a:pt x="1082" y="2206"/>
                </a:lnTo>
                <a:lnTo>
                  <a:pt x="1095" y="2206"/>
                </a:lnTo>
                <a:lnTo>
                  <a:pt x="1095" y="2223"/>
                </a:lnTo>
                <a:lnTo>
                  <a:pt x="1100" y="2223"/>
                </a:lnTo>
                <a:lnTo>
                  <a:pt x="1100" y="2241"/>
                </a:lnTo>
                <a:lnTo>
                  <a:pt x="1111" y="2241"/>
                </a:lnTo>
                <a:lnTo>
                  <a:pt x="1111" y="2257"/>
                </a:lnTo>
                <a:lnTo>
                  <a:pt x="1117" y="2257"/>
                </a:lnTo>
                <a:lnTo>
                  <a:pt x="1117" y="2291"/>
                </a:lnTo>
                <a:lnTo>
                  <a:pt x="1124" y="2291"/>
                </a:lnTo>
                <a:lnTo>
                  <a:pt x="1124" y="2309"/>
                </a:lnTo>
                <a:lnTo>
                  <a:pt x="1135" y="2309"/>
                </a:lnTo>
                <a:lnTo>
                  <a:pt x="1135" y="2327"/>
                </a:lnTo>
                <a:lnTo>
                  <a:pt x="1140" y="2327"/>
                </a:lnTo>
                <a:lnTo>
                  <a:pt x="1140" y="2361"/>
                </a:lnTo>
                <a:lnTo>
                  <a:pt x="1146" y="2361"/>
                </a:lnTo>
                <a:lnTo>
                  <a:pt x="1146" y="2378"/>
                </a:lnTo>
                <a:lnTo>
                  <a:pt x="1152" y="2378"/>
                </a:lnTo>
                <a:lnTo>
                  <a:pt x="1152" y="2389"/>
                </a:lnTo>
                <a:lnTo>
                  <a:pt x="1158" y="2389"/>
                </a:lnTo>
                <a:lnTo>
                  <a:pt x="1158" y="2407"/>
                </a:lnTo>
                <a:lnTo>
                  <a:pt x="1169" y="2407"/>
                </a:lnTo>
                <a:lnTo>
                  <a:pt x="1169" y="2425"/>
                </a:lnTo>
                <a:lnTo>
                  <a:pt x="1186" y="2425"/>
                </a:lnTo>
                <a:lnTo>
                  <a:pt x="1186" y="2442"/>
                </a:lnTo>
                <a:lnTo>
                  <a:pt x="1239" y="2442"/>
                </a:lnTo>
                <a:lnTo>
                  <a:pt x="1239" y="2460"/>
                </a:lnTo>
                <a:lnTo>
                  <a:pt x="1250" y="2460"/>
                </a:lnTo>
                <a:lnTo>
                  <a:pt x="1250" y="2476"/>
                </a:lnTo>
                <a:lnTo>
                  <a:pt x="1268" y="2476"/>
                </a:lnTo>
                <a:lnTo>
                  <a:pt x="1268" y="2494"/>
                </a:lnTo>
                <a:lnTo>
                  <a:pt x="1313" y="2494"/>
                </a:lnTo>
                <a:lnTo>
                  <a:pt x="1313" y="2511"/>
                </a:lnTo>
                <a:lnTo>
                  <a:pt x="1330" y="2511"/>
                </a:lnTo>
                <a:lnTo>
                  <a:pt x="1330" y="2529"/>
                </a:lnTo>
                <a:lnTo>
                  <a:pt x="1365" y="2529"/>
                </a:lnTo>
                <a:lnTo>
                  <a:pt x="1365" y="2546"/>
                </a:lnTo>
                <a:lnTo>
                  <a:pt x="1371" y="2546"/>
                </a:lnTo>
                <a:lnTo>
                  <a:pt x="1371" y="2563"/>
                </a:lnTo>
                <a:lnTo>
                  <a:pt x="1376" y="2563"/>
                </a:lnTo>
                <a:lnTo>
                  <a:pt x="1376" y="2580"/>
                </a:lnTo>
                <a:lnTo>
                  <a:pt x="1411" y="2580"/>
                </a:lnTo>
                <a:lnTo>
                  <a:pt x="1411" y="2592"/>
                </a:lnTo>
                <a:lnTo>
                  <a:pt x="1416" y="2592"/>
                </a:lnTo>
                <a:lnTo>
                  <a:pt x="1416" y="2608"/>
                </a:lnTo>
                <a:lnTo>
                  <a:pt x="1458" y="2608"/>
                </a:lnTo>
                <a:lnTo>
                  <a:pt x="1458" y="2626"/>
                </a:lnTo>
                <a:lnTo>
                  <a:pt x="1463" y="2626"/>
                </a:lnTo>
                <a:lnTo>
                  <a:pt x="1463" y="2661"/>
                </a:lnTo>
                <a:lnTo>
                  <a:pt x="1469" y="2661"/>
                </a:lnTo>
                <a:lnTo>
                  <a:pt x="1469" y="2678"/>
                </a:lnTo>
                <a:lnTo>
                  <a:pt x="1515" y="2678"/>
                </a:lnTo>
                <a:lnTo>
                  <a:pt x="1515" y="2695"/>
                </a:lnTo>
                <a:lnTo>
                  <a:pt x="1527" y="2695"/>
                </a:lnTo>
                <a:lnTo>
                  <a:pt x="1527" y="2712"/>
                </a:lnTo>
                <a:lnTo>
                  <a:pt x="1549" y="2712"/>
                </a:lnTo>
                <a:lnTo>
                  <a:pt x="1549" y="2765"/>
                </a:lnTo>
                <a:lnTo>
                  <a:pt x="1567" y="2765"/>
                </a:lnTo>
                <a:lnTo>
                  <a:pt x="1567" y="2781"/>
                </a:lnTo>
                <a:lnTo>
                  <a:pt x="1606" y="2781"/>
                </a:lnTo>
                <a:lnTo>
                  <a:pt x="1606" y="2799"/>
                </a:lnTo>
                <a:lnTo>
                  <a:pt x="1624" y="2799"/>
                </a:lnTo>
                <a:lnTo>
                  <a:pt x="1624" y="2816"/>
                </a:lnTo>
                <a:lnTo>
                  <a:pt x="1630" y="2816"/>
                </a:lnTo>
                <a:lnTo>
                  <a:pt x="1630" y="2834"/>
                </a:lnTo>
                <a:lnTo>
                  <a:pt x="1635" y="2834"/>
                </a:lnTo>
                <a:lnTo>
                  <a:pt x="1635" y="2851"/>
                </a:lnTo>
                <a:lnTo>
                  <a:pt x="1647" y="2851"/>
                </a:lnTo>
                <a:lnTo>
                  <a:pt x="1647" y="2863"/>
                </a:lnTo>
                <a:lnTo>
                  <a:pt x="1664" y="2863"/>
                </a:lnTo>
                <a:lnTo>
                  <a:pt x="1664" y="2880"/>
                </a:lnTo>
                <a:lnTo>
                  <a:pt x="1676" y="2880"/>
                </a:lnTo>
                <a:lnTo>
                  <a:pt x="1676" y="2897"/>
                </a:lnTo>
                <a:lnTo>
                  <a:pt x="1722" y="2897"/>
                </a:lnTo>
                <a:lnTo>
                  <a:pt x="1722" y="2914"/>
                </a:lnTo>
                <a:lnTo>
                  <a:pt x="1745" y="2914"/>
                </a:lnTo>
                <a:lnTo>
                  <a:pt x="1745" y="2931"/>
                </a:lnTo>
                <a:lnTo>
                  <a:pt x="1774" y="2931"/>
                </a:lnTo>
                <a:lnTo>
                  <a:pt x="1774" y="2948"/>
                </a:lnTo>
                <a:lnTo>
                  <a:pt x="1797" y="2948"/>
                </a:lnTo>
                <a:lnTo>
                  <a:pt x="1797" y="2966"/>
                </a:lnTo>
                <a:lnTo>
                  <a:pt x="1815" y="2966"/>
                </a:lnTo>
                <a:lnTo>
                  <a:pt x="1815" y="2983"/>
                </a:lnTo>
                <a:lnTo>
                  <a:pt x="1837" y="2983"/>
                </a:lnTo>
                <a:lnTo>
                  <a:pt x="1837" y="3000"/>
                </a:lnTo>
                <a:lnTo>
                  <a:pt x="1855" y="3000"/>
                </a:lnTo>
                <a:lnTo>
                  <a:pt x="1855" y="3035"/>
                </a:lnTo>
                <a:lnTo>
                  <a:pt x="1861" y="3035"/>
                </a:lnTo>
                <a:lnTo>
                  <a:pt x="1861" y="3053"/>
                </a:lnTo>
                <a:lnTo>
                  <a:pt x="1953" y="3053"/>
                </a:lnTo>
                <a:lnTo>
                  <a:pt x="1953" y="3070"/>
                </a:lnTo>
                <a:lnTo>
                  <a:pt x="1969" y="3070"/>
                </a:lnTo>
                <a:lnTo>
                  <a:pt x="1969" y="3087"/>
                </a:lnTo>
                <a:lnTo>
                  <a:pt x="1998" y="3087"/>
                </a:lnTo>
                <a:lnTo>
                  <a:pt x="1998" y="3104"/>
                </a:lnTo>
                <a:lnTo>
                  <a:pt x="2004" y="3104"/>
                </a:lnTo>
                <a:lnTo>
                  <a:pt x="2004" y="3122"/>
                </a:lnTo>
                <a:lnTo>
                  <a:pt x="2027" y="3122"/>
                </a:lnTo>
                <a:lnTo>
                  <a:pt x="2027" y="3139"/>
                </a:lnTo>
                <a:lnTo>
                  <a:pt x="2033" y="3139"/>
                </a:lnTo>
                <a:lnTo>
                  <a:pt x="2033" y="3173"/>
                </a:lnTo>
                <a:lnTo>
                  <a:pt x="2051" y="3173"/>
                </a:lnTo>
                <a:lnTo>
                  <a:pt x="2051" y="3208"/>
                </a:lnTo>
                <a:lnTo>
                  <a:pt x="2126" y="3208"/>
                </a:lnTo>
                <a:lnTo>
                  <a:pt x="2126" y="3226"/>
                </a:lnTo>
                <a:lnTo>
                  <a:pt x="2155" y="3226"/>
                </a:lnTo>
                <a:lnTo>
                  <a:pt x="2155" y="3242"/>
                </a:lnTo>
                <a:lnTo>
                  <a:pt x="2213" y="3242"/>
                </a:lnTo>
                <a:lnTo>
                  <a:pt x="2213" y="3260"/>
                </a:lnTo>
                <a:lnTo>
                  <a:pt x="2234" y="3260"/>
                </a:lnTo>
                <a:lnTo>
                  <a:pt x="2234" y="3294"/>
                </a:lnTo>
                <a:lnTo>
                  <a:pt x="2287" y="3294"/>
                </a:lnTo>
                <a:lnTo>
                  <a:pt x="2287" y="3311"/>
                </a:lnTo>
                <a:lnTo>
                  <a:pt x="2292" y="3311"/>
                </a:lnTo>
                <a:lnTo>
                  <a:pt x="2292" y="3329"/>
                </a:lnTo>
                <a:lnTo>
                  <a:pt x="2310" y="3329"/>
                </a:lnTo>
                <a:lnTo>
                  <a:pt x="2310" y="3346"/>
                </a:lnTo>
                <a:lnTo>
                  <a:pt x="2332" y="3346"/>
                </a:lnTo>
                <a:lnTo>
                  <a:pt x="2332" y="3363"/>
                </a:lnTo>
                <a:lnTo>
                  <a:pt x="2350" y="3363"/>
                </a:lnTo>
                <a:lnTo>
                  <a:pt x="2350" y="3381"/>
                </a:lnTo>
                <a:lnTo>
                  <a:pt x="2390" y="3381"/>
                </a:lnTo>
                <a:lnTo>
                  <a:pt x="2390" y="3398"/>
                </a:lnTo>
                <a:lnTo>
                  <a:pt x="2454" y="3398"/>
                </a:lnTo>
                <a:lnTo>
                  <a:pt x="2454" y="3421"/>
                </a:lnTo>
                <a:lnTo>
                  <a:pt x="2465" y="3421"/>
                </a:lnTo>
                <a:lnTo>
                  <a:pt x="2465" y="3438"/>
                </a:lnTo>
                <a:lnTo>
                  <a:pt x="2518" y="3438"/>
                </a:lnTo>
                <a:lnTo>
                  <a:pt x="2518" y="3456"/>
                </a:lnTo>
                <a:lnTo>
                  <a:pt x="2546" y="3456"/>
                </a:lnTo>
                <a:lnTo>
                  <a:pt x="2546" y="3473"/>
                </a:lnTo>
                <a:lnTo>
                  <a:pt x="2563" y="3473"/>
                </a:lnTo>
                <a:lnTo>
                  <a:pt x="2563" y="3496"/>
                </a:lnTo>
                <a:lnTo>
                  <a:pt x="2609" y="3496"/>
                </a:lnTo>
                <a:lnTo>
                  <a:pt x="2609" y="3514"/>
                </a:lnTo>
                <a:lnTo>
                  <a:pt x="2713" y="3514"/>
                </a:lnTo>
                <a:lnTo>
                  <a:pt x="2713" y="3536"/>
                </a:lnTo>
                <a:lnTo>
                  <a:pt x="2811" y="3536"/>
                </a:lnTo>
                <a:lnTo>
                  <a:pt x="2811" y="3553"/>
                </a:lnTo>
                <a:lnTo>
                  <a:pt x="2828" y="3553"/>
                </a:lnTo>
                <a:lnTo>
                  <a:pt x="2828" y="3576"/>
                </a:lnTo>
                <a:lnTo>
                  <a:pt x="2995" y="3576"/>
                </a:lnTo>
                <a:lnTo>
                  <a:pt x="2995" y="3594"/>
                </a:lnTo>
                <a:lnTo>
                  <a:pt x="3169" y="3594"/>
                </a:lnTo>
                <a:lnTo>
                  <a:pt x="3169" y="3617"/>
                </a:lnTo>
                <a:lnTo>
                  <a:pt x="3254" y="3617"/>
                </a:lnTo>
                <a:lnTo>
                  <a:pt x="3254" y="3634"/>
                </a:lnTo>
                <a:lnTo>
                  <a:pt x="3266" y="3634"/>
                </a:lnTo>
                <a:lnTo>
                  <a:pt x="3266" y="3657"/>
                </a:lnTo>
                <a:lnTo>
                  <a:pt x="3317" y="3657"/>
                </a:lnTo>
                <a:lnTo>
                  <a:pt x="3317" y="3674"/>
                </a:lnTo>
                <a:lnTo>
                  <a:pt x="3341" y="3674"/>
                </a:lnTo>
                <a:lnTo>
                  <a:pt x="3341" y="3697"/>
                </a:lnTo>
                <a:lnTo>
                  <a:pt x="3582" y="3697"/>
                </a:lnTo>
                <a:lnTo>
                  <a:pt x="3582" y="3721"/>
                </a:lnTo>
                <a:lnTo>
                  <a:pt x="3680" y="3721"/>
                </a:lnTo>
                <a:lnTo>
                  <a:pt x="3680" y="3737"/>
                </a:lnTo>
                <a:lnTo>
                  <a:pt x="3727" y="3737"/>
                </a:lnTo>
                <a:lnTo>
                  <a:pt x="3727" y="3761"/>
                </a:lnTo>
                <a:lnTo>
                  <a:pt x="3779" y="3761"/>
                </a:lnTo>
                <a:lnTo>
                  <a:pt x="3779" y="3784"/>
                </a:lnTo>
                <a:lnTo>
                  <a:pt x="3841" y="3784"/>
                </a:lnTo>
                <a:lnTo>
                  <a:pt x="3841" y="3801"/>
                </a:lnTo>
                <a:lnTo>
                  <a:pt x="3934" y="3801"/>
                </a:lnTo>
                <a:lnTo>
                  <a:pt x="3934" y="3824"/>
                </a:lnTo>
                <a:lnTo>
                  <a:pt x="3963" y="3824"/>
                </a:lnTo>
                <a:lnTo>
                  <a:pt x="3963" y="3848"/>
                </a:lnTo>
                <a:lnTo>
                  <a:pt x="4078" y="3848"/>
                </a:lnTo>
                <a:lnTo>
                  <a:pt x="4078" y="3869"/>
                </a:lnTo>
                <a:lnTo>
                  <a:pt x="4355" y="3869"/>
                </a:lnTo>
                <a:lnTo>
                  <a:pt x="4355" y="3887"/>
                </a:lnTo>
                <a:lnTo>
                  <a:pt x="4401" y="3887"/>
                </a:lnTo>
                <a:lnTo>
                  <a:pt x="4401" y="3911"/>
                </a:lnTo>
                <a:lnTo>
                  <a:pt x="4527" y="3911"/>
                </a:lnTo>
                <a:lnTo>
                  <a:pt x="4527" y="3933"/>
                </a:lnTo>
                <a:lnTo>
                  <a:pt x="4545" y="3933"/>
                </a:lnTo>
                <a:lnTo>
                  <a:pt x="4545" y="3956"/>
                </a:lnTo>
                <a:lnTo>
                  <a:pt x="4573" y="3956"/>
                </a:lnTo>
                <a:lnTo>
                  <a:pt x="4573" y="3980"/>
                </a:lnTo>
                <a:lnTo>
                  <a:pt x="4649" y="3980"/>
                </a:lnTo>
                <a:lnTo>
                  <a:pt x="4649" y="4002"/>
                </a:lnTo>
                <a:lnTo>
                  <a:pt x="4965" y="4002"/>
                </a:lnTo>
                <a:lnTo>
                  <a:pt x="4965" y="4031"/>
                </a:lnTo>
                <a:lnTo>
                  <a:pt x="5080" y="4031"/>
                </a:lnTo>
                <a:lnTo>
                  <a:pt x="5080" y="4060"/>
                </a:lnTo>
                <a:lnTo>
                  <a:pt x="5161" y="4060"/>
                </a:lnTo>
                <a:lnTo>
                  <a:pt x="5161" y="4118"/>
                </a:lnTo>
                <a:lnTo>
                  <a:pt x="5184" y="4118"/>
                </a:lnTo>
                <a:lnTo>
                  <a:pt x="5184" y="4147"/>
                </a:lnTo>
                <a:lnTo>
                  <a:pt x="6215" y="4147"/>
                </a:lnTo>
                <a:lnTo>
                  <a:pt x="6215" y="4176"/>
                </a:lnTo>
                <a:lnTo>
                  <a:pt x="6992" y="4176"/>
                </a:lnTo>
                <a:lnTo>
                  <a:pt x="6992" y="4210"/>
                </a:lnTo>
                <a:lnTo>
                  <a:pt x="7575" y="4210"/>
                </a:lnTo>
                <a:lnTo>
                  <a:pt x="7575" y="4250"/>
                </a:lnTo>
                <a:lnTo>
                  <a:pt x="7822" y="4250"/>
                </a:lnTo>
                <a:lnTo>
                  <a:pt x="7822" y="4290"/>
                </a:lnTo>
                <a:lnTo>
                  <a:pt x="8059" y="4290"/>
                </a:lnTo>
                <a:lnTo>
                  <a:pt x="8059" y="4331"/>
                </a:lnTo>
                <a:lnTo>
                  <a:pt x="8185" y="4331"/>
                </a:lnTo>
                <a:lnTo>
                  <a:pt x="8185" y="4372"/>
                </a:lnTo>
                <a:lnTo>
                  <a:pt x="9488" y="4372"/>
                </a:lnTo>
                <a:lnTo>
                  <a:pt x="9488" y="4423"/>
                </a:lnTo>
                <a:lnTo>
                  <a:pt x="9805" y="4423"/>
                </a:lnTo>
                <a:lnTo>
                  <a:pt x="9805" y="4481"/>
                </a:lnTo>
                <a:lnTo>
                  <a:pt x="13634" y="4481"/>
                </a:lnTo>
                <a:lnTo>
                  <a:pt x="13634" y="4590"/>
                </a:lnTo>
                <a:lnTo>
                  <a:pt x="14267" y="4590"/>
                </a:lnTo>
              </a:path>
            </a:pathLst>
          </a:custGeom>
          <a:noFill/>
          <a:ln w="28575">
            <a:solidFill>
              <a:schemeClr val="accent2"/>
            </a:solidFill>
            <a:prstDash val="sysDot"/>
            <a:round/>
            <a:headEnd/>
            <a:tailEnd/>
          </a:ln>
        </p:spPr>
        <p:txBody>
          <a:bodyPr/>
          <a:lstStyle/>
          <a:p>
            <a:endParaRPr lang="en-US"/>
          </a:p>
        </p:txBody>
      </p:sp>
      <p:sp>
        <p:nvSpPr>
          <p:cNvPr id="31808" name="Freeform 88"/>
          <p:cNvSpPr>
            <a:spLocks/>
          </p:cNvSpPr>
          <p:nvPr/>
        </p:nvSpPr>
        <p:spPr bwMode="auto">
          <a:xfrm>
            <a:off x="1687513" y="2190750"/>
            <a:ext cx="6464300" cy="3228975"/>
          </a:xfrm>
          <a:custGeom>
            <a:avLst/>
            <a:gdLst>
              <a:gd name="T0" fmla="*/ 2147483647 w 14164"/>
              <a:gd name="T1" fmla="*/ 2147483647 h 5432"/>
              <a:gd name="T2" fmla="*/ 2147483647 w 14164"/>
              <a:gd name="T3" fmla="*/ 2147483647 h 5432"/>
              <a:gd name="T4" fmla="*/ 2147483647 w 14164"/>
              <a:gd name="T5" fmla="*/ 2147483647 h 5432"/>
              <a:gd name="T6" fmla="*/ 2147483647 w 14164"/>
              <a:gd name="T7" fmla="*/ 2147483647 h 5432"/>
              <a:gd name="T8" fmla="*/ 2147483647 w 14164"/>
              <a:gd name="T9" fmla="*/ 2147483647 h 5432"/>
              <a:gd name="T10" fmla="*/ 2147483647 w 14164"/>
              <a:gd name="T11" fmla="*/ 2147483647 h 5432"/>
              <a:gd name="T12" fmla="*/ 2147483647 w 14164"/>
              <a:gd name="T13" fmla="*/ 2147483647 h 5432"/>
              <a:gd name="T14" fmla="*/ 2147483647 w 14164"/>
              <a:gd name="T15" fmla="*/ 2147483647 h 5432"/>
              <a:gd name="T16" fmla="*/ 2147483647 w 14164"/>
              <a:gd name="T17" fmla="*/ 2147483647 h 5432"/>
              <a:gd name="T18" fmla="*/ 2147483647 w 14164"/>
              <a:gd name="T19" fmla="*/ 2147483647 h 5432"/>
              <a:gd name="T20" fmla="*/ 2147483647 w 14164"/>
              <a:gd name="T21" fmla="*/ 2147483647 h 5432"/>
              <a:gd name="T22" fmla="*/ 2147483647 w 14164"/>
              <a:gd name="T23" fmla="*/ 2147483647 h 5432"/>
              <a:gd name="T24" fmla="*/ 2147483647 w 14164"/>
              <a:gd name="T25" fmla="*/ 2147483647 h 5432"/>
              <a:gd name="T26" fmla="*/ 2147483647 w 14164"/>
              <a:gd name="T27" fmla="*/ 2147483647 h 5432"/>
              <a:gd name="T28" fmla="*/ 2147483647 w 14164"/>
              <a:gd name="T29" fmla="*/ 2147483647 h 5432"/>
              <a:gd name="T30" fmla="*/ 2147483647 w 14164"/>
              <a:gd name="T31" fmla="*/ 2147483647 h 5432"/>
              <a:gd name="T32" fmla="*/ 2147483647 w 14164"/>
              <a:gd name="T33" fmla="*/ 2147483647 h 5432"/>
              <a:gd name="T34" fmla="*/ 2147483647 w 14164"/>
              <a:gd name="T35" fmla="*/ 2147483647 h 5432"/>
              <a:gd name="T36" fmla="*/ 2147483647 w 14164"/>
              <a:gd name="T37" fmla="*/ 2147483647 h 5432"/>
              <a:gd name="T38" fmla="*/ 2147483647 w 14164"/>
              <a:gd name="T39" fmla="*/ 2147483647 h 5432"/>
              <a:gd name="T40" fmla="*/ 2147483647 w 14164"/>
              <a:gd name="T41" fmla="*/ 2147483647 h 5432"/>
              <a:gd name="T42" fmla="*/ 2147483647 w 14164"/>
              <a:gd name="T43" fmla="*/ 2147483647 h 5432"/>
              <a:gd name="T44" fmla="*/ 2147483647 w 14164"/>
              <a:gd name="T45" fmla="*/ 2147483647 h 5432"/>
              <a:gd name="T46" fmla="*/ 2147483647 w 14164"/>
              <a:gd name="T47" fmla="*/ 2147483647 h 5432"/>
              <a:gd name="T48" fmla="*/ 2147483647 w 14164"/>
              <a:gd name="T49" fmla="*/ 2147483647 h 5432"/>
              <a:gd name="T50" fmla="*/ 2147483647 w 14164"/>
              <a:gd name="T51" fmla="*/ 2147483647 h 5432"/>
              <a:gd name="T52" fmla="*/ 2147483647 w 14164"/>
              <a:gd name="T53" fmla="*/ 2147483647 h 5432"/>
              <a:gd name="T54" fmla="*/ 2147483647 w 14164"/>
              <a:gd name="T55" fmla="*/ 2147483647 h 5432"/>
              <a:gd name="T56" fmla="*/ 2147483647 w 14164"/>
              <a:gd name="T57" fmla="*/ 2147483647 h 5432"/>
              <a:gd name="T58" fmla="*/ 2147483647 w 14164"/>
              <a:gd name="T59" fmla="*/ 2147483647 h 5432"/>
              <a:gd name="T60" fmla="*/ 2147483647 w 14164"/>
              <a:gd name="T61" fmla="*/ 2147483647 h 5432"/>
              <a:gd name="T62" fmla="*/ 2147483647 w 14164"/>
              <a:gd name="T63" fmla="*/ 2147483647 h 5432"/>
              <a:gd name="T64" fmla="*/ 2147483647 w 14164"/>
              <a:gd name="T65" fmla="*/ 2147483647 h 5432"/>
              <a:gd name="T66" fmla="*/ 2147483647 w 14164"/>
              <a:gd name="T67" fmla="*/ 2147483647 h 5432"/>
              <a:gd name="T68" fmla="*/ 2147483647 w 14164"/>
              <a:gd name="T69" fmla="*/ 2147483647 h 5432"/>
              <a:gd name="T70" fmla="*/ 2147483647 w 14164"/>
              <a:gd name="T71" fmla="*/ 2147483647 h 5432"/>
              <a:gd name="T72" fmla="*/ 2147483647 w 14164"/>
              <a:gd name="T73" fmla="*/ 2147483647 h 5432"/>
              <a:gd name="T74" fmla="*/ 2147483647 w 14164"/>
              <a:gd name="T75" fmla="*/ 2147483647 h 5432"/>
              <a:gd name="T76" fmla="*/ 2147483647 w 14164"/>
              <a:gd name="T77" fmla="*/ 2147483647 h 5432"/>
              <a:gd name="T78" fmla="*/ 2147483647 w 14164"/>
              <a:gd name="T79" fmla="*/ 2147483647 h 5432"/>
              <a:gd name="T80" fmla="*/ 2147483647 w 14164"/>
              <a:gd name="T81" fmla="*/ 2147483647 h 5432"/>
              <a:gd name="T82" fmla="*/ 2147483647 w 14164"/>
              <a:gd name="T83" fmla="*/ 2147483647 h 5432"/>
              <a:gd name="T84" fmla="*/ 2147483647 w 14164"/>
              <a:gd name="T85" fmla="*/ 2147483647 h 5432"/>
              <a:gd name="T86" fmla="*/ 2147483647 w 14164"/>
              <a:gd name="T87" fmla="*/ 2147483647 h 5432"/>
              <a:gd name="T88" fmla="*/ 2147483647 w 14164"/>
              <a:gd name="T89" fmla="*/ 2147483647 h 5432"/>
              <a:gd name="T90" fmla="*/ 2147483647 w 14164"/>
              <a:gd name="T91" fmla="*/ 2147483647 h 5432"/>
              <a:gd name="T92" fmla="*/ 2147483647 w 14164"/>
              <a:gd name="T93" fmla="*/ 2147483647 h 5432"/>
              <a:gd name="T94" fmla="*/ 2147483647 w 14164"/>
              <a:gd name="T95" fmla="*/ 2147483647 h 5432"/>
              <a:gd name="T96" fmla="*/ 2147483647 w 14164"/>
              <a:gd name="T97" fmla="*/ 2147483647 h 5432"/>
              <a:gd name="T98" fmla="*/ 2147483647 w 14164"/>
              <a:gd name="T99" fmla="*/ 2147483647 h 5432"/>
              <a:gd name="T100" fmla="*/ 2147483647 w 14164"/>
              <a:gd name="T101" fmla="*/ 2147483647 h 5432"/>
              <a:gd name="T102" fmla="*/ 2147483647 w 14164"/>
              <a:gd name="T103" fmla="*/ 2147483647 h 5432"/>
              <a:gd name="T104" fmla="*/ 2147483647 w 14164"/>
              <a:gd name="T105" fmla="*/ 2147483647 h 5432"/>
              <a:gd name="T106" fmla="*/ 2147483647 w 14164"/>
              <a:gd name="T107" fmla="*/ 2147483647 h 5432"/>
              <a:gd name="T108" fmla="*/ 2147483647 w 14164"/>
              <a:gd name="T109" fmla="*/ 2147483647 h 5432"/>
              <a:gd name="T110" fmla="*/ 2147483647 w 14164"/>
              <a:gd name="T111" fmla="*/ 2147483647 h 5432"/>
              <a:gd name="T112" fmla="*/ 2147483647 w 14164"/>
              <a:gd name="T113" fmla="*/ 2147483647 h 5432"/>
              <a:gd name="T114" fmla="*/ 2147483647 w 14164"/>
              <a:gd name="T115" fmla="*/ 2147483647 h 5432"/>
              <a:gd name="T116" fmla="*/ 2147483647 w 14164"/>
              <a:gd name="T117" fmla="*/ 2147483647 h 5432"/>
              <a:gd name="T118" fmla="*/ 2147483647 w 14164"/>
              <a:gd name="T119" fmla="*/ 2147483647 h 54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164"/>
              <a:gd name="T181" fmla="*/ 0 h 5432"/>
              <a:gd name="T182" fmla="*/ 14164 w 14164"/>
              <a:gd name="T183" fmla="*/ 5432 h 54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164" h="5432">
                <a:moveTo>
                  <a:pt x="0" y="0"/>
                </a:moveTo>
                <a:lnTo>
                  <a:pt x="0" y="29"/>
                </a:lnTo>
                <a:lnTo>
                  <a:pt x="34" y="29"/>
                </a:lnTo>
                <a:lnTo>
                  <a:pt x="34" y="92"/>
                </a:lnTo>
                <a:lnTo>
                  <a:pt x="40" y="92"/>
                </a:lnTo>
                <a:lnTo>
                  <a:pt x="40" y="109"/>
                </a:lnTo>
                <a:lnTo>
                  <a:pt x="46" y="109"/>
                </a:lnTo>
                <a:lnTo>
                  <a:pt x="46" y="138"/>
                </a:lnTo>
                <a:lnTo>
                  <a:pt x="51" y="138"/>
                </a:lnTo>
                <a:lnTo>
                  <a:pt x="51" y="167"/>
                </a:lnTo>
                <a:lnTo>
                  <a:pt x="57" y="167"/>
                </a:lnTo>
                <a:lnTo>
                  <a:pt x="57" y="184"/>
                </a:lnTo>
                <a:lnTo>
                  <a:pt x="63" y="184"/>
                </a:lnTo>
                <a:lnTo>
                  <a:pt x="63" y="230"/>
                </a:lnTo>
                <a:lnTo>
                  <a:pt x="68" y="230"/>
                </a:lnTo>
                <a:lnTo>
                  <a:pt x="68" y="241"/>
                </a:lnTo>
                <a:lnTo>
                  <a:pt x="75" y="241"/>
                </a:lnTo>
                <a:lnTo>
                  <a:pt x="75" y="259"/>
                </a:lnTo>
                <a:lnTo>
                  <a:pt x="80" y="259"/>
                </a:lnTo>
                <a:lnTo>
                  <a:pt x="80" y="288"/>
                </a:lnTo>
                <a:lnTo>
                  <a:pt x="92" y="288"/>
                </a:lnTo>
                <a:lnTo>
                  <a:pt x="92" y="317"/>
                </a:lnTo>
                <a:lnTo>
                  <a:pt x="97" y="317"/>
                </a:lnTo>
                <a:lnTo>
                  <a:pt x="97" y="352"/>
                </a:lnTo>
                <a:lnTo>
                  <a:pt x="104" y="352"/>
                </a:lnTo>
                <a:lnTo>
                  <a:pt x="104" y="455"/>
                </a:lnTo>
                <a:lnTo>
                  <a:pt x="115" y="455"/>
                </a:lnTo>
                <a:lnTo>
                  <a:pt x="115" y="500"/>
                </a:lnTo>
                <a:lnTo>
                  <a:pt x="121" y="500"/>
                </a:lnTo>
                <a:lnTo>
                  <a:pt x="121" y="529"/>
                </a:lnTo>
                <a:lnTo>
                  <a:pt x="126" y="529"/>
                </a:lnTo>
                <a:lnTo>
                  <a:pt x="126" y="593"/>
                </a:lnTo>
                <a:lnTo>
                  <a:pt x="132" y="593"/>
                </a:lnTo>
                <a:lnTo>
                  <a:pt x="132" y="639"/>
                </a:lnTo>
                <a:lnTo>
                  <a:pt x="138" y="639"/>
                </a:lnTo>
                <a:lnTo>
                  <a:pt x="138" y="680"/>
                </a:lnTo>
                <a:lnTo>
                  <a:pt x="144" y="680"/>
                </a:lnTo>
                <a:lnTo>
                  <a:pt x="144" y="714"/>
                </a:lnTo>
                <a:lnTo>
                  <a:pt x="150" y="714"/>
                </a:lnTo>
                <a:lnTo>
                  <a:pt x="150" y="725"/>
                </a:lnTo>
                <a:lnTo>
                  <a:pt x="161" y="725"/>
                </a:lnTo>
                <a:lnTo>
                  <a:pt x="161" y="743"/>
                </a:lnTo>
                <a:lnTo>
                  <a:pt x="166" y="743"/>
                </a:lnTo>
                <a:lnTo>
                  <a:pt x="166" y="760"/>
                </a:lnTo>
                <a:lnTo>
                  <a:pt x="173" y="760"/>
                </a:lnTo>
                <a:lnTo>
                  <a:pt x="173" y="789"/>
                </a:lnTo>
                <a:lnTo>
                  <a:pt x="179" y="789"/>
                </a:lnTo>
                <a:lnTo>
                  <a:pt x="179" y="834"/>
                </a:lnTo>
                <a:lnTo>
                  <a:pt x="184" y="834"/>
                </a:lnTo>
                <a:lnTo>
                  <a:pt x="184" y="847"/>
                </a:lnTo>
                <a:lnTo>
                  <a:pt x="190" y="847"/>
                </a:lnTo>
                <a:lnTo>
                  <a:pt x="190" y="892"/>
                </a:lnTo>
                <a:lnTo>
                  <a:pt x="195" y="892"/>
                </a:lnTo>
                <a:lnTo>
                  <a:pt x="195" y="967"/>
                </a:lnTo>
                <a:lnTo>
                  <a:pt x="208" y="967"/>
                </a:lnTo>
                <a:lnTo>
                  <a:pt x="208" y="985"/>
                </a:lnTo>
                <a:lnTo>
                  <a:pt x="213" y="985"/>
                </a:lnTo>
                <a:lnTo>
                  <a:pt x="213" y="1002"/>
                </a:lnTo>
                <a:lnTo>
                  <a:pt x="219" y="1002"/>
                </a:lnTo>
                <a:lnTo>
                  <a:pt x="219" y="1042"/>
                </a:lnTo>
                <a:lnTo>
                  <a:pt x="224" y="1042"/>
                </a:lnTo>
                <a:lnTo>
                  <a:pt x="224" y="1088"/>
                </a:lnTo>
                <a:lnTo>
                  <a:pt x="230" y="1088"/>
                </a:lnTo>
                <a:lnTo>
                  <a:pt x="230" y="1168"/>
                </a:lnTo>
                <a:lnTo>
                  <a:pt x="237" y="1168"/>
                </a:lnTo>
                <a:lnTo>
                  <a:pt x="237" y="1181"/>
                </a:lnTo>
                <a:lnTo>
                  <a:pt x="248" y="1181"/>
                </a:lnTo>
                <a:lnTo>
                  <a:pt x="248" y="1244"/>
                </a:lnTo>
                <a:lnTo>
                  <a:pt x="265" y="1244"/>
                </a:lnTo>
                <a:lnTo>
                  <a:pt x="265" y="1255"/>
                </a:lnTo>
                <a:lnTo>
                  <a:pt x="271" y="1255"/>
                </a:lnTo>
                <a:lnTo>
                  <a:pt x="271" y="1301"/>
                </a:lnTo>
                <a:lnTo>
                  <a:pt x="277" y="1301"/>
                </a:lnTo>
                <a:lnTo>
                  <a:pt x="277" y="1335"/>
                </a:lnTo>
                <a:lnTo>
                  <a:pt x="282" y="1335"/>
                </a:lnTo>
                <a:lnTo>
                  <a:pt x="282" y="1347"/>
                </a:lnTo>
                <a:lnTo>
                  <a:pt x="288" y="1347"/>
                </a:lnTo>
                <a:lnTo>
                  <a:pt x="288" y="1393"/>
                </a:lnTo>
                <a:lnTo>
                  <a:pt x="294" y="1393"/>
                </a:lnTo>
                <a:lnTo>
                  <a:pt x="294" y="1469"/>
                </a:lnTo>
                <a:lnTo>
                  <a:pt x="299" y="1469"/>
                </a:lnTo>
                <a:lnTo>
                  <a:pt x="299" y="1503"/>
                </a:lnTo>
                <a:lnTo>
                  <a:pt x="311" y="1503"/>
                </a:lnTo>
                <a:lnTo>
                  <a:pt x="311" y="1515"/>
                </a:lnTo>
                <a:lnTo>
                  <a:pt x="323" y="1515"/>
                </a:lnTo>
                <a:lnTo>
                  <a:pt x="323" y="1578"/>
                </a:lnTo>
                <a:lnTo>
                  <a:pt x="327" y="1578"/>
                </a:lnTo>
                <a:lnTo>
                  <a:pt x="327" y="1595"/>
                </a:lnTo>
                <a:lnTo>
                  <a:pt x="333" y="1595"/>
                </a:lnTo>
                <a:lnTo>
                  <a:pt x="333" y="1624"/>
                </a:lnTo>
                <a:lnTo>
                  <a:pt x="340" y="1624"/>
                </a:lnTo>
                <a:lnTo>
                  <a:pt x="340" y="1642"/>
                </a:lnTo>
                <a:lnTo>
                  <a:pt x="351" y="1642"/>
                </a:lnTo>
                <a:lnTo>
                  <a:pt x="351" y="1652"/>
                </a:lnTo>
                <a:lnTo>
                  <a:pt x="356" y="1652"/>
                </a:lnTo>
                <a:lnTo>
                  <a:pt x="356" y="1716"/>
                </a:lnTo>
                <a:lnTo>
                  <a:pt x="362" y="1716"/>
                </a:lnTo>
                <a:lnTo>
                  <a:pt x="362" y="1745"/>
                </a:lnTo>
                <a:lnTo>
                  <a:pt x="369" y="1745"/>
                </a:lnTo>
                <a:lnTo>
                  <a:pt x="369" y="1774"/>
                </a:lnTo>
                <a:lnTo>
                  <a:pt x="374" y="1774"/>
                </a:lnTo>
                <a:lnTo>
                  <a:pt x="374" y="1808"/>
                </a:lnTo>
                <a:lnTo>
                  <a:pt x="380" y="1808"/>
                </a:lnTo>
                <a:lnTo>
                  <a:pt x="380" y="1820"/>
                </a:lnTo>
                <a:lnTo>
                  <a:pt x="385" y="1820"/>
                </a:lnTo>
                <a:lnTo>
                  <a:pt x="385" y="1837"/>
                </a:lnTo>
                <a:lnTo>
                  <a:pt x="391" y="1837"/>
                </a:lnTo>
                <a:lnTo>
                  <a:pt x="391" y="1854"/>
                </a:lnTo>
                <a:lnTo>
                  <a:pt x="409" y="1854"/>
                </a:lnTo>
                <a:lnTo>
                  <a:pt x="409" y="1883"/>
                </a:lnTo>
                <a:lnTo>
                  <a:pt x="414" y="1883"/>
                </a:lnTo>
                <a:lnTo>
                  <a:pt x="414" y="1930"/>
                </a:lnTo>
                <a:lnTo>
                  <a:pt x="420" y="1930"/>
                </a:lnTo>
                <a:lnTo>
                  <a:pt x="420" y="1975"/>
                </a:lnTo>
                <a:lnTo>
                  <a:pt x="426" y="1975"/>
                </a:lnTo>
                <a:lnTo>
                  <a:pt x="426" y="1992"/>
                </a:lnTo>
                <a:lnTo>
                  <a:pt x="431" y="1992"/>
                </a:lnTo>
                <a:lnTo>
                  <a:pt x="431" y="2079"/>
                </a:lnTo>
                <a:lnTo>
                  <a:pt x="449" y="2079"/>
                </a:lnTo>
                <a:lnTo>
                  <a:pt x="449" y="2097"/>
                </a:lnTo>
                <a:lnTo>
                  <a:pt x="460" y="2097"/>
                </a:lnTo>
                <a:lnTo>
                  <a:pt x="460" y="2113"/>
                </a:lnTo>
                <a:lnTo>
                  <a:pt x="467" y="2113"/>
                </a:lnTo>
                <a:lnTo>
                  <a:pt x="467" y="2125"/>
                </a:lnTo>
                <a:lnTo>
                  <a:pt x="472" y="2125"/>
                </a:lnTo>
                <a:lnTo>
                  <a:pt x="472" y="2159"/>
                </a:lnTo>
                <a:lnTo>
                  <a:pt x="495" y="2159"/>
                </a:lnTo>
                <a:lnTo>
                  <a:pt x="495" y="2171"/>
                </a:lnTo>
                <a:lnTo>
                  <a:pt x="501" y="2171"/>
                </a:lnTo>
                <a:lnTo>
                  <a:pt x="501" y="2206"/>
                </a:lnTo>
                <a:lnTo>
                  <a:pt x="536" y="2206"/>
                </a:lnTo>
                <a:lnTo>
                  <a:pt x="536" y="2217"/>
                </a:lnTo>
                <a:lnTo>
                  <a:pt x="542" y="2217"/>
                </a:lnTo>
                <a:lnTo>
                  <a:pt x="542" y="2235"/>
                </a:lnTo>
                <a:lnTo>
                  <a:pt x="553" y="2235"/>
                </a:lnTo>
                <a:lnTo>
                  <a:pt x="553" y="2252"/>
                </a:lnTo>
                <a:lnTo>
                  <a:pt x="565" y="2252"/>
                </a:lnTo>
                <a:lnTo>
                  <a:pt x="565" y="2264"/>
                </a:lnTo>
                <a:lnTo>
                  <a:pt x="571" y="2264"/>
                </a:lnTo>
                <a:lnTo>
                  <a:pt x="571" y="2309"/>
                </a:lnTo>
                <a:lnTo>
                  <a:pt x="582" y="2309"/>
                </a:lnTo>
                <a:lnTo>
                  <a:pt x="582" y="2344"/>
                </a:lnTo>
                <a:lnTo>
                  <a:pt x="593" y="2344"/>
                </a:lnTo>
                <a:lnTo>
                  <a:pt x="593" y="2355"/>
                </a:lnTo>
                <a:lnTo>
                  <a:pt x="605" y="2355"/>
                </a:lnTo>
                <a:lnTo>
                  <a:pt x="605" y="2373"/>
                </a:lnTo>
                <a:lnTo>
                  <a:pt x="616" y="2373"/>
                </a:lnTo>
                <a:lnTo>
                  <a:pt x="616" y="2418"/>
                </a:lnTo>
                <a:lnTo>
                  <a:pt x="628" y="2418"/>
                </a:lnTo>
                <a:lnTo>
                  <a:pt x="628" y="2436"/>
                </a:lnTo>
                <a:lnTo>
                  <a:pt x="639" y="2436"/>
                </a:lnTo>
                <a:lnTo>
                  <a:pt x="639" y="2482"/>
                </a:lnTo>
                <a:lnTo>
                  <a:pt x="645" y="2482"/>
                </a:lnTo>
                <a:lnTo>
                  <a:pt x="645" y="2500"/>
                </a:lnTo>
                <a:lnTo>
                  <a:pt x="656" y="2500"/>
                </a:lnTo>
                <a:lnTo>
                  <a:pt x="656" y="2563"/>
                </a:lnTo>
                <a:lnTo>
                  <a:pt x="661" y="2563"/>
                </a:lnTo>
                <a:lnTo>
                  <a:pt x="661" y="2592"/>
                </a:lnTo>
                <a:lnTo>
                  <a:pt x="690" y="2592"/>
                </a:lnTo>
                <a:lnTo>
                  <a:pt x="690" y="2608"/>
                </a:lnTo>
                <a:lnTo>
                  <a:pt x="697" y="2608"/>
                </a:lnTo>
                <a:lnTo>
                  <a:pt x="697" y="2672"/>
                </a:lnTo>
                <a:lnTo>
                  <a:pt x="703" y="2672"/>
                </a:lnTo>
                <a:lnTo>
                  <a:pt x="703" y="2690"/>
                </a:lnTo>
                <a:lnTo>
                  <a:pt x="708" y="2690"/>
                </a:lnTo>
                <a:lnTo>
                  <a:pt x="708" y="2701"/>
                </a:lnTo>
                <a:lnTo>
                  <a:pt x="719" y="2701"/>
                </a:lnTo>
                <a:lnTo>
                  <a:pt x="719" y="2736"/>
                </a:lnTo>
                <a:lnTo>
                  <a:pt x="732" y="2736"/>
                </a:lnTo>
                <a:lnTo>
                  <a:pt x="732" y="2752"/>
                </a:lnTo>
                <a:lnTo>
                  <a:pt x="737" y="2752"/>
                </a:lnTo>
                <a:lnTo>
                  <a:pt x="737" y="2799"/>
                </a:lnTo>
                <a:lnTo>
                  <a:pt x="743" y="2799"/>
                </a:lnTo>
                <a:lnTo>
                  <a:pt x="743" y="2816"/>
                </a:lnTo>
                <a:lnTo>
                  <a:pt x="760" y="2816"/>
                </a:lnTo>
                <a:lnTo>
                  <a:pt x="760" y="2834"/>
                </a:lnTo>
                <a:lnTo>
                  <a:pt x="766" y="2834"/>
                </a:lnTo>
                <a:lnTo>
                  <a:pt x="766" y="2845"/>
                </a:lnTo>
                <a:lnTo>
                  <a:pt x="783" y="2845"/>
                </a:lnTo>
                <a:lnTo>
                  <a:pt x="783" y="2863"/>
                </a:lnTo>
                <a:lnTo>
                  <a:pt x="789" y="2863"/>
                </a:lnTo>
                <a:lnTo>
                  <a:pt x="789" y="2897"/>
                </a:lnTo>
                <a:lnTo>
                  <a:pt x="818" y="2897"/>
                </a:lnTo>
                <a:lnTo>
                  <a:pt x="818" y="2926"/>
                </a:lnTo>
                <a:lnTo>
                  <a:pt x="841" y="2926"/>
                </a:lnTo>
                <a:lnTo>
                  <a:pt x="841" y="2977"/>
                </a:lnTo>
                <a:lnTo>
                  <a:pt x="852" y="2977"/>
                </a:lnTo>
                <a:lnTo>
                  <a:pt x="852" y="2995"/>
                </a:lnTo>
                <a:lnTo>
                  <a:pt x="881" y="2995"/>
                </a:lnTo>
                <a:lnTo>
                  <a:pt x="881" y="3006"/>
                </a:lnTo>
                <a:lnTo>
                  <a:pt x="893" y="3006"/>
                </a:lnTo>
                <a:lnTo>
                  <a:pt x="893" y="3024"/>
                </a:lnTo>
                <a:lnTo>
                  <a:pt x="899" y="3024"/>
                </a:lnTo>
                <a:lnTo>
                  <a:pt x="899" y="3041"/>
                </a:lnTo>
                <a:lnTo>
                  <a:pt x="916" y="3041"/>
                </a:lnTo>
                <a:lnTo>
                  <a:pt x="916" y="3070"/>
                </a:lnTo>
                <a:lnTo>
                  <a:pt x="939" y="3070"/>
                </a:lnTo>
                <a:lnTo>
                  <a:pt x="939" y="3104"/>
                </a:lnTo>
                <a:lnTo>
                  <a:pt x="955" y="3104"/>
                </a:lnTo>
                <a:lnTo>
                  <a:pt x="955" y="3122"/>
                </a:lnTo>
                <a:lnTo>
                  <a:pt x="962" y="3122"/>
                </a:lnTo>
                <a:lnTo>
                  <a:pt x="962" y="3139"/>
                </a:lnTo>
                <a:lnTo>
                  <a:pt x="979" y="3139"/>
                </a:lnTo>
                <a:lnTo>
                  <a:pt x="979" y="3151"/>
                </a:lnTo>
                <a:lnTo>
                  <a:pt x="990" y="3151"/>
                </a:lnTo>
                <a:lnTo>
                  <a:pt x="990" y="3168"/>
                </a:lnTo>
                <a:lnTo>
                  <a:pt x="1002" y="3168"/>
                </a:lnTo>
                <a:lnTo>
                  <a:pt x="1002" y="3202"/>
                </a:lnTo>
                <a:lnTo>
                  <a:pt x="1008" y="3202"/>
                </a:lnTo>
                <a:lnTo>
                  <a:pt x="1008" y="3220"/>
                </a:lnTo>
                <a:lnTo>
                  <a:pt x="1013" y="3220"/>
                </a:lnTo>
                <a:lnTo>
                  <a:pt x="1013" y="3231"/>
                </a:lnTo>
                <a:lnTo>
                  <a:pt x="1037" y="3231"/>
                </a:lnTo>
                <a:lnTo>
                  <a:pt x="1037" y="3283"/>
                </a:lnTo>
                <a:lnTo>
                  <a:pt x="1048" y="3283"/>
                </a:lnTo>
                <a:lnTo>
                  <a:pt x="1048" y="3300"/>
                </a:lnTo>
                <a:lnTo>
                  <a:pt x="1060" y="3300"/>
                </a:lnTo>
                <a:lnTo>
                  <a:pt x="1060" y="3311"/>
                </a:lnTo>
                <a:lnTo>
                  <a:pt x="1077" y="3311"/>
                </a:lnTo>
                <a:lnTo>
                  <a:pt x="1077" y="3329"/>
                </a:lnTo>
                <a:lnTo>
                  <a:pt x="1088" y="3329"/>
                </a:lnTo>
                <a:lnTo>
                  <a:pt x="1088" y="3346"/>
                </a:lnTo>
                <a:lnTo>
                  <a:pt x="1100" y="3346"/>
                </a:lnTo>
                <a:lnTo>
                  <a:pt x="1100" y="3363"/>
                </a:lnTo>
                <a:lnTo>
                  <a:pt x="1106" y="3363"/>
                </a:lnTo>
                <a:lnTo>
                  <a:pt x="1106" y="3375"/>
                </a:lnTo>
                <a:lnTo>
                  <a:pt x="1124" y="3375"/>
                </a:lnTo>
                <a:lnTo>
                  <a:pt x="1124" y="3392"/>
                </a:lnTo>
                <a:lnTo>
                  <a:pt x="1135" y="3392"/>
                </a:lnTo>
                <a:lnTo>
                  <a:pt x="1135" y="3409"/>
                </a:lnTo>
                <a:lnTo>
                  <a:pt x="1152" y="3409"/>
                </a:lnTo>
                <a:lnTo>
                  <a:pt x="1152" y="3427"/>
                </a:lnTo>
                <a:lnTo>
                  <a:pt x="1158" y="3427"/>
                </a:lnTo>
                <a:lnTo>
                  <a:pt x="1158" y="3456"/>
                </a:lnTo>
                <a:lnTo>
                  <a:pt x="1164" y="3456"/>
                </a:lnTo>
                <a:lnTo>
                  <a:pt x="1164" y="3473"/>
                </a:lnTo>
                <a:lnTo>
                  <a:pt x="1181" y="3473"/>
                </a:lnTo>
                <a:lnTo>
                  <a:pt x="1181" y="3491"/>
                </a:lnTo>
                <a:lnTo>
                  <a:pt x="1193" y="3491"/>
                </a:lnTo>
                <a:lnTo>
                  <a:pt x="1193" y="3507"/>
                </a:lnTo>
                <a:lnTo>
                  <a:pt x="1215" y="3507"/>
                </a:lnTo>
                <a:lnTo>
                  <a:pt x="1215" y="3525"/>
                </a:lnTo>
                <a:lnTo>
                  <a:pt x="1239" y="3525"/>
                </a:lnTo>
                <a:lnTo>
                  <a:pt x="1239" y="3536"/>
                </a:lnTo>
                <a:lnTo>
                  <a:pt x="1244" y="3536"/>
                </a:lnTo>
                <a:lnTo>
                  <a:pt x="1244" y="3553"/>
                </a:lnTo>
                <a:lnTo>
                  <a:pt x="1268" y="3553"/>
                </a:lnTo>
                <a:lnTo>
                  <a:pt x="1268" y="3570"/>
                </a:lnTo>
                <a:lnTo>
                  <a:pt x="1272" y="3570"/>
                </a:lnTo>
                <a:lnTo>
                  <a:pt x="1272" y="3588"/>
                </a:lnTo>
                <a:lnTo>
                  <a:pt x="1290" y="3588"/>
                </a:lnTo>
                <a:lnTo>
                  <a:pt x="1290" y="3605"/>
                </a:lnTo>
                <a:lnTo>
                  <a:pt x="1296" y="3605"/>
                </a:lnTo>
                <a:lnTo>
                  <a:pt x="1296" y="3617"/>
                </a:lnTo>
                <a:lnTo>
                  <a:pt x="1313" y="3617"/>
                </a:lnTo>
                <a:lnTo>
                  <a:pt x="1313" y="3634"/>
                </a:lnTo>
                <a:lnTo>
                  <a:pt x="1330" y="3634"/>
                </a:lnTo>
                <a:lnTo>
                  <a:pt x="1330" y="3651"/>
                </a:lnTo>
                <a:lnTo>
                  <a:pt x="1336" y="3651"/>
                </a:lnTo>
                <a:lnTo>
                  <a:pt x="1336" y="3668"/>
                </a:lnTo>
                <a:lnTo>
                  <a:pt x="1347" y="3668"/>
                </a:lnTo>
                <a:lnTo>
                  <a:pt x="1347" y="3686"/>
                </a:lnTo>
                <a:lnTo>
                  <a:pt x="1365" y="3686"/>
                </a:lnTo>
                <a:lnTo>
                  <a:pt x="1365" y="3703"/>
                </a:lnTo>
                <a:lnTo>
                  <a:pt x="1376" y="3703"/>
                </a:lnTo>
                <a:lnTo>
                  <a:pt x="1376" y="3750"/>
                </a:lnTo>
                <a:lnTo>
                  <a:pt x="1382" y="3750"/>
                </a:lnTo>
                <a:lnTo>
                  <a:pt x="1382" y="3766"/>
                </a:lnTo>
                <a:lnTo>
                  <a:pt x="1388" y="3766"/>
                </a:lnTo>
                <a:lnTo>
                  <a:pt x="1388" y="3784"/>
                </a:lnTo>
                <a:lnTo>
                  <a:pt x="1405" y="3784"/>
                </a:lnTo>
                <a:lnTo>
                  <a:pt x="1405" y="3801"/>
                </a:lnTo>
                <a:lnTo>
                  <a:pt x="1416" y="3801"/>
                </a:lnTo>
                <a:lnTo>
                  <a:pt x="1416" y="3819"/>
                </a:lnTo>
                <a:lnTo>
                  <a:pt x="1423" y="3819"/>
                </a:lnTo>
                <a:lnTo>
                  <a:pt x="1423" y="3836"/>
                </a:lnTo>
                <a:lnTo>
                  <a:pt x="1458" y="3836"/>
                </a:lnTo>
                <a:lnTo>
                  <a:pt x="1458" y="3848"/>
                </a:lnTo>
                <a:lnTo>
                  <a:pt x="1474" y="3848"/>
                </a:lnTo>
                <a:lnTo>
                  <a:pt x="1474" y="3865"/>
                </a:lnTo>
                <a:lnTo>
                  <a:pt x="1509" y="3865"/>
                </a:lnTo>
                <a:lnTo>
                  <a:pt x="1509" y="3882"/>
                </a:lnTo>
                <a:lnTo>
                  <a:pt x="1515" y="3882"/>
                </a:lnTo>
                <a:lnTo>
                  <a:pt x="1515" y="3898"/>
                </a:lnTo>
                <a:lnTo>
                  <a:pt x="1561" y="3898"/>
                </a:lnTo>
                <a:lnTo>
                  <a:pt x="1561" y="3916"/>
                </a:lnTo>
                <a:lnTo>
                  <a:pt x="1619" y="3916"/>
                </a:lnTo>
                <a:lnTo>
                  <a:pt x="1619" y="3933"/>
                </a:lnTo>
                <a:lnTo>
                  <a:pt x="1635" y="3933"/>
                </a:lnTo>
                <a:lnTo>
                  <a:pt x="1635" y="3951"/>
                </a:lnTo>
                <a:lnTo>
                  <a:pt x="1647" y="3951"/>
                </a:lnTo>
                <a:lnTo>
                  <a:pt x="1647" y="3968"/>
                </a:lnTo>
                <a:lnTo>
                  <a:pt x="1664" y="3968"/>
                </a:lnTo>
                <a:lnTo>
                  <a:pt x="1664" y="3985"/>
                </a:lnTo>
                <a:lnTo>
                  <a:pt x="1710" y="3985"/>
                </a:lnTo>
                <a:lnTo>
                  <a:pt x="1710" y="4002"/>
                </a:lnTo>
                <a:lnTo>
                  <a:pt x="1728" y="4002"/>
                </a:lnTo>
                <a:lnTo>
                  <a:pt x="1728" y="4014"/>
                </a:lnTo>
                <a:lnTo>
                  <a:pt x="1751" y="4014"/>
                </a:lnTo>
                <a:lnTo>
                  <a:pt x="1751" y="4031"/>
                </a:lnTo>
                <a:lnTo>
                  <a:pt x="1768" y="4031"/>
                </a:lnTo>
                <a:lnTo>
                  <a:pt x="1768" y="4049"/>
                </a:lnTo>
                <a:lnTo>
                  <a:pt x="1821" y="4049"/>
                </a:lnTo>
                <a:lnTo>
                  <a:pt x="1821" y="4066"/>
                </a:lnTo>
                <a:lnTo>
                  <a:pt x="1872" y="4066"/>
                </a:lnTo>
                <a:lnTo>
                  <a:pt x="1872" y="4084"/>
                </a:lnTo>
                <a:lnTo>
                  <a:pt x="1878" y="4084"/>
                </a:lnTo>
                <a:lnTo>
                  <a:pt x="1878" y="4100"/>
                </a:lnTo>
                <a:lnTo>
                  <a:pt x="1924" y="4100"/>
                </a:lnTo>
                <a:lnTo>
                  <a:pt x="1924" y="4135"/>
                </a:lnTo>
                <a:lnTo>
                  <a:pt x="1929" y="4135"/>
                </a:lnTo>
                <a:lnTo>
                  <a:pt x="1929" y="4153"/>
                </a:lnTo>
                <a:lnTo>
                  <a:pt x="1935" y="4153"/>
                </a:lnTo>
                <a:lnTo>
                  <a:pt x="1935" y="4170"/>
                </a:lnTo>
                <a:lnTo>
                  <a:pt x="1958" y="4170"/>
                </a:lnTo>
                <a:lnTo>
                  <a:pt x="1958" y="4187"/>
                </a:lnTo>
                <a:lnTo>
                  <a:pt x="1964" y="4187"/>
                </a:lnTo>
                <a:lnTo>
                  <a:pt x="1964" y="4203"/>
                </a:lnTo>
                <a:lnTo>
                  <a:pt x="1987" y="4203"/>
                </a:lnTo>
                <a:lnTo>
                  <a:pt x="1987" y="4216"/>
                </a:lnTo>
                <a:lnTo>
                  <a:pt x="2039" y="4216"/>
                </a:lnTo>
                <a:lnTo>
                  <a:pt x="2039" y="4232"/>
                </a:lnTo>
                <a:lnTo>
                  <a:pt x="2073" y="4232"/>
                </a:lnTo>
                <a:lnTo>
                  <a:pt x="2073" y="4250"/>
                </a:lnTo>
                <a:lnTo>
                  <a:pt x="2085" y="4250"/>
                </a:lnTo>
                <a:lnTo>
                  <a:pt x="2085" y="4267"/>
                </a:lnTo>
                <a:lnTo>
                  <a:pt x="2126" y="4267"/>
                </a:lnTo>
                <a:lnTo>
                  <a:pt x="2126" y="4285"/>
                </a:lnTo>
                <a:lnTo>
                  <a:pt x="2137" y="4285"/>
                </a:lnTo>
                <a:lnTo>
                  <a:pt x="2137" y="4302"/>
                </a:lnTo>
                <a:lnTo>
                  <a:pt x="2149" y="4302"/>
                </a:lnTo>
                <a:lnTo>
                  <a:pt x="2149" y="4319"/>
                </a:lnTo>
                <a:lnTo>
                  <a:pt x="2166" y="4319"/>
                </a:lnTo>
                <a:lnTo>
                  <a:pt x="2166" y="4354"/>
                </a:lnTo>
                <a:lnTo>
                  <a:pt x="2275" y="4354"/>
                </a:lnTo>
                <a:lnTo>
                  <a:pt x="2275" y="4372"/>
                </a:lnTo>
                <a:lnTo>
                  <a:pt x="2292" y="4372"/>
                </a:lnTo>
                <a:lnTo>
                  <a:pt x="2292" y="4389"/>
                </a:lnTo>
                <a:lnTo>
                  <a:pt x="2298" y="4389"/>
                </a:lnTo>
                <a:lnTo>
                  <a:pt x="2298" y="4406"/>
                </a:lnTo>
                <a:lnTo>
                  <a:pt x="2321" y="4406"/>
                </a:lnTo>
                <a:lnTo>
                  <a:pt x="2321" y="4423"/>
                </a:lnTo>
                <a:lnTo>
                  <a:pt x="2327" y="4423"/>
                </a:lnTo>
                <a:lnTo>
                  <a:pt x="2327" y="4441"/>
                </a:lnTo>
                <a:lnTo>
                  <a:pt x="2448" y="4441"/>
                </a:lnTo>
                <a:lnTo>
                  <a:pt x="2448" y="4458"/>
                </a:lnTo>
                <a:lnTo>
                  <a:pt x="2523" y="4458"/>
                </a:lnTo>
                <a:lnTo>
                  <a:pt x="2523" y="4481"/>
                </a:lnTo>
                <a:lnTo>
                  <a:pt x="2713" y="4481"/>
                </a:lnTo>
                <a:lnTo>
                  <a:pt x="2713" y="4515"/>
                </a:lnTo>
                <a:lnTo>
                  <a:pt x="2737" y="4515"/>
                </a:lnTo>
                <a:lnTo>
                  <a:pt x="2737" y="4538"/>
                </a:lnTo>
                <a:lnTo>
                  <a:pt x="2869" y="4538"/>
                </a:lnTo>
                <a:lnTo>
                  <a:pt x="2869" y="4555"/>
                </a:lnTo>
                <a:lnTo>
                  <a:pt x="2914" y="4555"/>
                </a:lnTo>
                <a:lnTo>
                  <a:pt x="2914" y="4573"/>
                </a:lnTo>
                <a:lnTo>
                  <a:pt x="2926" y="4573"/>
                </a:lnTo>
                <a:lnTo>
                  <a:pt x="2926" y="4590"/>
                </a:lnTo>
                <a:lnTo>
                  <a:pt x="3053" y="4590"/>
                </a:lnTo>
                <a:lnTo>
                  <a:pt x="3053" y="4613"/>
                </a:lnTo>
                <a:lnTo>
                  <a:pt x="3111" y="4613"/>
                </a:lnTo>
                <a:lnTo>
                  <a:pt x="3111" y="4630"/>
                </a:lnTo>
                <a:lnTo>
                  <a:pt x="3140" y="4630"/>
                </a:lnTo>
                <a:lnTo>
                  <a:pt x="3140" y="4653"/>
                </a:lnTo>
                <a:lnTo>
                  <a:pt x="3156" y="4653"/>
                </a:lnTo>
                <a:lnTo>
                  <a:pt x="3156" y="4671"/>
                </a:lnTo>
                <a:lnTo>
                  <a:pt x="3208" y="4671"/>
                </a:lnTo>
                <a:lnTo>
                  <a:pt x="3208" y="4688"/>
                </a:lnTo>
                <a:lnTo>
                  <a:pt x="3231" y="4688"/>
                </a:lnTo>
                <a:lnTo>
                  <a:pt x="3231" y="4711"/>
                </a:lnTo>
                <a:lnTo>
                  <a:pt x="3260" y="4711"/>
                </a:lnTo>
                <a:lnTo>
                  <a:pt x="3260" y="4728"/>
                </a:lnTo>
                <a:lnTo>
                  <a:pt x="3387" y="4728"/>
                </a:lnTo>
                <a:lnTo>
                  <a:pt x="3387" y="4746"/>
                </a:lnTo>
                <a:lnTo>
                  <a:pt x="3474" y="4746"/>
                </a:lnTo>
                <a:lnTo>
                  <a:pt x="3474" y="4769"/>
                </a:lnTo>
                <a:lnTo>
                  <a:pt x="3536" y="4769"/>
                </a:lnTo>
                <a:lnTo>
                  <a:pt x="3536" y="4786"/>
                </a:lnTo>
                <a:lnTo>
                  <a:pt x="3791" y="4786"/>
                </a:lnTo>
                <a:lnTo>
                  <a:pt x="3791" y="4810"/>
                </a:lnTo>
                <a:lnTo>
                  <a:pt x="3859" y="4810"/>
                </a:lnTo>
                <a:lnTo>
                  <a:pt x="3859" y="4826"/>
                </a:lnTo>
                <a:lnTo>
                  <a:pt x="3957" y="4826"/>
                </a:lnTo>
                <a:lnTo>
                  <a:pt x="3957" y="4849"/>
                </a:lnTo>
                <a:lnTo>
                  <a:pt x="3998" y="4849"/>
                </a:lnTo>
                <a:lnTo>
                  <a:pt x="3998" y="4867"/>
                </a:lnTo>
                <a:lnTo>
                  <a:pt x="4027" y="4867"/>
                </a:lnTo>
                <a:lnTo>
                  <a:pt x="4027" y="4889"/>
                </a:lnTo>
                <a:lnTo>
                  <a:pt x="4056" y="4889"/>
                </a:lnTo>
                <a:lnTo>
                  <a:pt x="4056" y="4913"/>
                </a:lnTo>
                <a:lnTo>
                  <a:pt x="4228" y="4913"/>
                </a:lnTo>
                <a:lnTo>
                  <a:pt x="4228" y="4936"/>
                </a:lnTo>
                <a:lnTo>
                  <a:pt x="4268" y="4936"/>
                </a:lnTo>
                <a:lnTo>
                  <a:pt x="4268" y="4953"/>
                </a:lnTo>
                <a:lnTo>
                  <a:pt x="4349" y="4953"/>
                </a:lnTo>
                <a:lnTo>
                  <a:pt x="4349" y="4976"/>
                </a:lnTo>
                <a:lnTo>
                  <a:pt x="4562" y="4976"/>
                </a:lnTo>
                <a:lnTo>
                  <a:pt x="4562" y="5000"/>
                </a:lnTo>
                <a:lnTo>
                  <a:pt x="4867" y="5000"/>
                </a:lnTo>
                <a:lnTo>
                  <a:pt x="4867" y="5022"/>
                </a:lnTo>
                <a:lnTo>
                  <a:pt x="5317" y="5022"/>
                </a:lnTo>
                <a:lnTo>
                  <a:pt x="5317" y="5051"/>
                </a:lnTo>
                <a:lnTo>
                  <a:pt x="5645" y="5051"/>
                </a:lnTo>
                <a:lnTo>
                  <a:pt x="5645" y="5074"/>
                </a:lnTo>
                <a:lnTo>
                  <a:pt x="5663" y="5074"/>
                </a:lnTo>
                <a:lnTo>
                  <a:pt x="5663" y="5098"/>
                </a:lnTo>
                <a:lnTo>
                  <a:pt x="5731" y="5098"/>
                </a:lnTo>
                <a:lnTo>
                  <a:pt x="5731" y="5126"/>
                </a:lnTo>
                <a:lnTo>
                  <a:pt x="5904" y="5126"/>
                </a:lnTo>
                <a:lnTo>
                  <a:pt x="5904" y="5148"/>
                </a:lnTo>
                <a:lnTo>
                  <a:pt x="6273" y="5148"/>
                </a:lnTo>
                <a:lnTo>
                  <a:pt x="6273" y="5183"/>
                </a:lnTo>
                <a:lnTo>
                  <a:pt x="6654" y="5183"/>
                </a:lnTo>
                <a:lnTo>
                  <a:pt x="6654" y="5212"/>
                </a:lnTo>
                <a:lnTo>
                  <a:pt x="7292" y="5212"/>
                </a:lnTo>
                <a:lnTo>
                  <a:pt x="7292" y="5247"/>
                </a:lnTo>
                <a:lnTo>
                  <a:pt x="7586" y="5247"/>
                </a:lnTo>
                <a:lnTo>
                  <a:pt x="7586" y="5287"/>
                </a:lnTo>
                <a:lnTo>
                  <a:pt x="8576" y="5287"/>
                </a:lnTo>
                <a:lnTo>
                  <a:pt x="8576" y="5328"/>
                </a:lnTo>
                <a:lnTo>
                  <a:pt x="10898" y="5328"/>
                </a:lnTo>
                <a:lnTo>
                  <a:pt x="10898" y="5432"/>
                </a:lnTo>
                <a:lnTo>
                  <a:pt x="14164" y="5432"/>
                </a:lnTo>
              </a:path>
            </a:pathLst>
          </a:custGeom>
          <a:noFill/>
          <a:ln w="28575">
            <a:solidFill>
              <a:schemeClr val="hlink"/>
            </a:solidFill>
            <a:prstDash val="dash"/>
            <a:round/>
            <a:headEnd/>
            <a:tailEnd/>
          </a:ln>
        </p:spPr>
        <p:txBody>
          <a:bodyPr/>
          <a:lstStyle/>
          <a:p>
            <a:endParaRPr lang="en-US"/>
          </a:p>
        </p:txBody>
      </p:sp>
      <p:sp>
        <p:nvSpPr>
          <p:cNvPr id="31809" name="88 CuadroTexto"/>
          <p:cNvSpPr txBox="1">
            <a:spLocks noChangeArrowheads="1"/>
          </p:cNvSpPr>
          <p:nvPr/>
        </p:nvSpPr>
        <p:spPr bwMode="auto">
          <a:xfrm>
            <a:off x="285750" y="6357938"/>
            <a:ext cx="1582738" cy="369887"/>
          </a:xfrm>
          <a:prstGeom prst="rect">
            <a:avLst/>
          </a:prstGeom>
          <a:noFill/>
          <a:ln w="9525">
            <a:noFill/>
            <a:miter lim="800000"/>
            <a:headEnd/>
            <a:tailEnd/>
          </a:ln>
        </p:spPr>
        <p:txBody>
          <a:bodyPr wrap="none">
            <a:spAutoFit/>
          </a:bodyPr>
          <a:lstStyle/>
          <a:p>
            <a:r>
              <a:rPr lang="en-US"/>
              <a:t>CIBMTR data</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5750" y="76200"/>
            <a:ext cx="8643938" cy="1143000"/>
          </a:xfrm>
        </p:spPr>
        <p:txBody>
          <a:bodyPr/>
          <a:lstStyle/>
          <a:p>
            <a:pPr eaLnBrk="1" hangingPunct="1"/>
            <a:r>
              <a:rPr lang="en-US" sz="3200" b="1" smtClean="0">
                <a:solidFill>
                  <a:srgbClr val="2515F9"/>
                </a:solidFill>
              </a:rPr>
              <a:t>Adjusted Leukemia-Free Survival an relapse in ALL</a:t>
            </a:r>
            <a:r>
              <a:rPr lang="en-US" sz="3200" smtClean="0">
                <a:solidFill>
                  <a:srgbClr val="2515F9"/>
                </a:solidFill>
              </a:rPr>
              <a:t> </a:t>
            </a:r>
          </a:p>
        </p:txBody>
      </p:sp>
      <p:pic>
        <p:nvPicPr>
          <p:cNvPr id="32771" name="Picture 4"/>
          <p:cNvPicPr>
            <a:picLocks noChangeAspect="1" noChangeArrowheads="1"/>
          </p:cNvPicPr>
          <p:nvPr/>
        </p:nvPicPr>
        <p:blipFill>
          <a:blip r:embed="rId3" cstate="print"/>
          <a:srcRect/>
          <a:stretch>
            <a:fillRect/>
          </a:stretch>
        </p:blipFill>
        <p:spPr bwMode="auto">
          <a:xfrm>
            <a:off x="142875" y="1500188"/>
            <a:ext cx="4643438" cy="4464050"/>
          </a:xfrm>
          <a:prstGeom prst="rect">
            <a:avLst/>
          </a:prstGeom>
          <a:noFill/>
          <a:ln w="9525">
            <a:noFill/>
            <a:miter lim="800000"/>
            <a:headEnd/>
            <a:tailEnd/>
          </a:ln>
        </p:spPr>
      </p:pic>
      <p:sp>
        <p:nvSpPr>
          <p:cNvPr id="32772" name="Line 8"/>
          <p:cNvSpPr>
            <a:spLocks noChangeShapeType="1"/>
          </p:cNvSpPr>
          <p:nvPr/>
        </p:nvSpPr>
        <p:spPr bwMode="auto">
          <a:xfrm>
            <a:off x="457200" y="1219200"/>
            <a:ext cx="8153400" cy="0"/>
          </a:xfrm>
          <a:prstGeom prst="line">
            <a:avLst/>
          </a:prstGeom>
          <a:noFill/>
          <a:ln w="38100">
            <a:solidFill>
              <a:srgbClr val="FF0000"/>
            </a:solidFill>
            <a:round/>
            <a:headEnd/>
            <a:tailEnd/>
          </a:ln>
        </p:spPr>
        <p:txBody>
          <a:bodyPr wrap="none" anchor="ctr"/>
          <a:lstStyle/>
          <a:p>
            <a:endParaRPr lang="en-US"/>
          </a:p>
        </p:txBody>
      </p:sp>
      <p:sp>
        <p:nvSpPr>
          <p:cNvPr id="32773" name="Text Box 67"/>
          <p:cNvSpPr txBox="1">
            <a:spLocks noChangeArrowheads="1"/>
          </p:cNvSpPr>
          <p:nvPr/>
        </p:nvSpPr>
        <p:spPr bwMode="auto">
          <a:xfrm>
            <a:off x="1187624" y="6309320"/>
            <a:ext cx="7696200" cy="338554"/>
          </a:xfrm>
          <a:prstGeom prst="rect">
            <a:avLst/>
          </a:prstGeom>
          <a:noFill/>
          <a:ln w="9525">
            <a:noFill/>
            <a:miter lim="800000"/>
            <a:headEnd/>
            <a:tailEnd/>
          </a:ln>
        </p:spPr>
        <p:txBody>
          <a:bodyPr>
            <a:spAutoFit/>
          </a:bodyPr>
          <a:lstStyle/>
          <a:p>
            <a:pPr algn="r">
              <a:spcBef>
                <a:spcPct val="50000"/>
              </a:spcBef>
            </a:pPr>
            <a:r>
              <a:rPr lang="en-US" sz="1600" dirty="0" err="1" smtClean="0"/>
              <a:t>Ringden</a:t>
            </a:r>
            <a:r>
              <a:rPr lang="en-US" sz="1600" dirty="0" smtClean="0"/>
              <a:t> O, et al. Blood. 2009;113:3110-3118</a:t>
            </a:r>
            <a:endParaRPr lang="en-US" sz="1600" dirty="0"/>
          </a:p>
        </p:txBody>
      </p:sp>
      <p:pic>
        <p:nvPicPr>
          <p:cNvPr id="32774" name="Picture 5"/>
          <p:cNvPicPr>
            <a:picLocks noChangeAspect="1" noChangeArrowheads="1"/>
          </p:cNvPicPr>
          <p:nvPr/>
        </p:nvPicPr>
        <p:blipFill>
          <a:blip r:embed="rId4" cstate="print"/>
          <a:srcRect/>
          <a:stretch>
            <a:fillRect/>
          </a:stretch>
        </p:blipFill>
        <p:spPr bwMode="auto">
          <a:xfrm>
            <a:off x="4714875" y="1500188"/>
            <a:ext cx="4429125" cy="4429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115888"/>
            <a:ext cx="9144000" cy="946150"/>
          </a:xfrm>
          <a:prstGeom prst="rect">
            <a:avLst/>
          </a:prstGeom>
          <a:noFill/>
          <a:ln w="9525">
            <a:noFill/>
            <a:miter lim="800000"/>
            <a:headEnd/>
            <a:tailEnd/>
          </a:ln>
        </p:spPr>
        <p:txBody>
          <a:bodyPr>
            <a:spAutoFit/>
          </a:bodyPr>
          <a:lstStyle/>
          <a:p>
            <a:pPr algn="ctr" eaLnBrk="0" hangingPunct="0"/>
            <a:r>
              <a:rPr lang="de-DE" sz="2800" b="1">
                <a:solidFill>
                  <a:srgbClr val="2515F9"/>
                </a:solidFill>
              </a:rPr>
              <a:t>Role of alloHSCT for adult ALL in CR1: comparative prospective studies (donor vs. no donor) </a:t>
            </a:r>
          </a:p>
        </p:txBody>
      </p:sp>
      <p:sp>
        <p:nvSpPr>
          <p:cNvPr id="33795" name="Text Box 3"/>
          <p:cNvSpPr txBox="1">
            <a:spLocks noChangeArrowheads="1"/>
          </p:cNvSpPr>
          <p:nvPr/>
        </p:nvSpPr>
        <p:spPr bwMode="auto">
          <a:xfrm>
            <a:off x="323850" y="6172200"/>
            <a:ext cx="8569325" cy="396875"/>
          </a:xfrm>
          <a:prstGeom prst="rect">
            <a:avLst/>
          </a:prstGeom>
          <a:noFill/>
          <a:ln w="9525">
            <a:noFill/>
            <a:miter lim="800000"/>
            <a:headEnd/>
            <a:tailEnd/>
          </a:ln>
        </p:spPr>
        <p:txBody>
          <a:bodyPr>
            <a:spAutoFit/>
          </a:bodyPr>
          <a:lstStyle/>
          <a:p>
            <a:pPr eaLnBrk="0" hangingPunct="0">
              <a:spcBef>
                <a:spcPct val="50000"/>
              </a:spcBef>
            </a:pPr>
            <a:r>
              <a:rPr lang="es-ES" sz="2000" b="1" i="1">
                <a:solidFill>
                  <a:srgbClr val="FF0000"/>
                </a:solidFill>
              </a:rPr>
              <a:t>	</a:t>
            </a:r>
            <a:r>
              <a:rPr lang="es-ES" sz="2000" i="1">
                <a:solidFill>
                  <a:srgbClr val="FF0000"/>
                </a:solidFill>
              </a:rPr>
              <a:t>: allo &gt; control</a:t>
            </a:r>
          </a:p>
        </p:txBody>
      </p:sp>
      <p:sp>
        <p:nvSpPr>
          <p:cNvPr id="56324" name="Text Box 4"/>
          <p:cNvSpPr txBox="1">
            <a:spLocks noChangeArrowheads="1"/>
          </p:cNvSpPr>
          <p:nvPr/>
        </p:nvSpPr>
        <p:spPr bwMode="auto">
          <a:xfrm>
            <a:off x="152400" y="1143000"/>
            <a:ext cx="8991600" cy="5313363"/>
          </a:xfrm>
          <a:prstGeom prst="rect">
            <a:avLst/>
          </a:prstGeom>
          <a:noFill/>
          <a:ln w="9525">
            <a:noFill/>
            <a:miter lim="800000"/>
            <a:headEnd/>
            <a:tailEnd/>
          </a:ln>
          <a:effectLst/>
        </p:spPr>
        <p:txBody>
          <a:bodyPr>
            <a:spAutoFit/>
          </a:bodyPr>
          <a:lstStyle/>
          <a:p>
            <a:pPr eaLnBrk="0" fontAlgn="auto" hangingPunct="0">
              <a:lnSpc>
                <a:spcPct val="90000"/>
              </a:lnSpc>
              <a:spcBef>
                <a:spcPct val="35000"/>
              </a:spcBef>
              <a:spcAft>
                <a:spcPts val="0"/>
              </a:spcAft>
              <a:tabLst>
                <a:tab pos="1909763" algn="l"/>
                <a:tab pos="2860675" algn="l"/>
                <a:tab pos="2949575" algn="l"/>
                <a:tab pos="3810000" algn="l"/>
                <a:tab pos="4670425" algn="l"/>
                <a:tab pos="7234238" algn="l"/>
              </a:tabLst>
              <a:defRPr/>
            </a:pPr>
            <a:r>
              <a:rPr lang="de-DE" i="1" dirty="0">
                <a:effectLst>
                  <a:outerShdw blurRad="38100" dist="38100" dir="2700000" algn="tl">
                    <a:srgbClr val="FFFFFF"/>
                  </a:outerShdw>
                </a:effectLst>
                <a:cs typeface="+mn-cs"/>
              </a:rPr>
              <a:t>  </a:t>
            </a:r>
            <a:r>
              <a:rPr lang="de-DE" i="1" dirty="0">
                <a:solidFill>
                  <a:srgbClr val="2515F9"/>
                </a:solidFill>
                <a:cs typeface="+mn-cs"/>
              </a:rPr>
              <a:t>Study                   n               Population                      DFS                    Surv</a:t>
            </a:r>
            <a:r>
              <a:rPr lang="de-DE" i="1" dirty="0">
                <a:solidFill>
                  <a:srgbClr val="2515F9"/>
                </a:solidFill>
                <a:effectLst>
                  <a:outerShdw blurRad="38100" dist="38100" dir="2700000" algn="tl">
                    <a:srgbClr val="000000"/>
                  </a:outerShdw>
                </a:effectLst>
                <a:cs typeface="+mn-cs"/>
              </a:rPr>
              <a:t>  </a:t>
            </a:r>
            <a:endParaRPr lang="de-DE" dirty="0">
              <a:solidFill>
                <a:srgbClr val="2515F9"/>
              </a:solidFill>
              <a:effectLst>
                <a:outerShdw blurRad="38100" dist="38100" dir="2700000" algn="tl">
                  <a:srgbClr val="000000"/>
                </a:outerShdw>
              </a:effectLst>
              <a:cs typeface="+mn-cs"/>
            </a:endParaRPr>
          </a:p>
          <a:p>
            <a:pPr eaLnBrk="0" fontAlgn="auto" hangingPunct="0">
              <a:lnSpc>
                <a:spcPct val="40000"/>
              </a:lnSpc>
              <a:spcBef>
                <a:spcPct val="35000"/>
              </a:spcBef>
              <a:spcAft>
                <a:spcPts val="0"/>
              </a:spcAft>
              <a:tabLst>
                <a:tab pos="1909763" algn="l"/>
                <a:tab pos="2860675" algn="l"/>
                <a:tab pos="2949575" algn="l"/>
                <a:tab pos="3810000" algn="l"/>
                <a:tab pos="4670425" algn="l"/>
                <a:tab pos="7234238" algn="l"/>
              </a:tabLst>
              <a:defRPr/>
            </a:pPr>
            <a:endParaRPr lang="de-DE" dirty="0">
              <a:effectLst>
                <a:outerShdw blurRad="38100" dist="38100" dir="2700000" algn="tl">
                  <a:srgbClr val="000000"/>
                </a:outerShdw>
              </a:effectLst>
              <a:cs typeface="+mn-cs"/>
            </a:endParaRPr>
          </a:p>
          <a:p>
            <a:pPr eaLnBrk="0" fontAlgn="auto" hangingPunct="0">
              <a:lnSpc>
                <a:spcPct val="120000"/>
              </a:lnSpc>
              <a:spcBef>
                <a:spcPct val="35000"/>
              </a:spcBef>
              <a:spcAft>
                <a:spcPts val="0"/>
              </a:spcAft>
              <a:tabLst>
                <a:tab pos="1909763" algn="l"/>
                <a:tab pos="2860675" algn="l"/>
                <a:tab pos="2949575" algn="l"/>
                <a:tab pos="3810000" algn="l"/>
                <a:tab pos="4670425" algn="l"/>
                <a:tab pos="7234238" algn="l"/>
              </a:tabLst>
              <a:defRPr/>
            </a:pPr>
            <a:r>
              <a:rPr lang="de-DE" sz="2000" dirty="0">
                <a:cs typeface="+mn-cs"/>
              </a:rPr>
              <a:t>LALA-87      116 vs 141   		Adult ALL	      45 vs 31%         48 vs 35%</a:t>
            </a:r>
          </a:p>
          <a:p>
            <a:pPr eaLnBrk="0" fontAlgn="auto" hangingPunct="0">
              <a:lnSpc>
                <a:spcPct val="120000"/>
              </a:lnSpc>
              <a:spcBef>
                <a:spcPct val="35000"/>
              </a:spcBef>
              <a:spcAft>
                <a:spcPts val="0"/>
              </a:spcAft>
              <a:tabLst>
                <a:tab pos="1909763" algn="l"/>
                <a:tab pos="2860675" algn="l"/>
                <a:tab pos="2949575" algn="l"/>
                <a:tab pos="3810000" algn="l"/>
                <a:tab pos="4670425" algn="l"/>
                <a:tab pos="7234238" algn="l"/>
              </a:tabLst>
              <a:defRPr/>
            </a:pPr>
            <a:r>
              <a:rPr lang="de-DE" sz="2000" dirty="0">
                <a:cs typeface="+mn-cs"/>
              </a:rPr>
              <a:t>	              	</a:t>
            </a:r>
            <a:r>
              <a:rPr lang="de-DE" sz="2000" dirty="0">
                <a:solidFill>
                  <a:srgbClr val="FF0000"/>
                </a:solidFill>
                <a:cs typeface="+mn-cs"/>
              </a:rPr>
              <a:t>in high-risk ALL      39 vs 14%         44 vs. 11%</a:t>
            </a:r>
          </a:p>
          <a:p>
            <a:pPr eaLnBrk="0" fontAlgn="auto" hangingPunct="0">
              <a:lnSpc>
                <a:spcPct val="120000"/>
              </a:lnSpc>
              <a:spcBef>
                <a:spcPct val="35000"/>
              </a:spcBef>
              <a:spcAft>
                <a:spcPts val="0"/>
              </a:spcAft>
              <a:tabLst>
                <a:tab pos="1909763" algn="l"/>
                <a:tab pos="2860675" algn="l"/>
                <a:tab pos="2949575" algn="l"/>
                <a:tab pos="3810000" algn="l"/>
                <a:tab pos="4670425" algn="l"/>
                <a:tab pos="7234238" algn="l"/>
              </a:tabLst>
              <a:defRPr/>
            </a:pPr>
            <a:r>
              <a:rPr lang="de-DE" sz="2000" dirty="0">
                <a:cs typeface="+mn-cs"/>
              </a:rPr>
              <a:t>JALSG-93      34 vs 108   Adult ALL                    NR                46 vs 40%</a:t>
            </a:r>
          </a:p>
          <a:p>
            <a:pPr eaLnBrk="0" fontAlgn="auto" hangingPunct="0">
              <a:lnSpc>
                <a:spcPct val="120000"/>
              </a:lnSpc>
              <a:spcBef>
                <a:spcPct val="35000"/>
              </a:spcBef>
              <a:spcAft>
                <a:spcPts val="0"/>
              </a:spcAft>
              <a:tabLst>
                <a:tab pos="1909763" algn="l"/>
                <a:tab pos="2860675" algn="l"/>
                <a:tab pos="2949575" algn="l"/>
                <a:tab pos="3810000" algn="l"/>
                <a:tab pos="4670425" algn="l"/>
                <a:tab pos="7234238" algn="l"/>
              </a:tabLst>
              <a:defRPr/>
            </a:pPr>
            <a:r>
              <a:rPr lang="de-DE" sz="2000" dirty="0">
                <a:cs typeface="+mn-cs"/>
              </a:rPr>
              <a:t>LALA-94      100 vs 159   		</a:t>
            </a:r>
            <a:r>
              <a:rPr lang="de-DE" sz="2000" dirty="0">
                <a:solidFill>
                  <a:srgbClr val="FF0000"/>
                </a:solidFill>
                <a:cs typeface="+mn-cs"/>
              </a:rPr>
              <a:t>High-risk ALL	       45 vs 23%         51 vs 33%</a:t>
            </a:r>
          </a:p>
          <a:p>
            <a:pPr eaLnBrk="0" fontAlgn="auto" hangingPunct="0">
              <a:lnSpc>
                <a:spcPct val="120000"/>
              </a:lnSpc>
              <a:spcBef>
                <a:spcPct val="35000"/>
              </a:spcBef>
              <a:spcAft>
                <a:spcPts val="0"/>
              </a:spcAft>
              <a:tabLst>
                <a:tab pos="1909763" algn="l"/>
                <a:tab pos="2860675" algn="l"/>
                <a:tab pos="2949575" algn="l"/>
                <a:tab pos="3810000" algn="l"/>
                <a:tab pos="4670425" algn="l"/>
                <a:tab pos="7234238" algn="l"/>
              </a:tabLst>
              <a:defRPr/>
            </a:pPr>
            <a:r>
              <a:rPr lang="de-DE" sz="2000" dirty="0">
                <a:cs typeface="+mn-cs"/>
              </a:rPr>
              <a:t>GOELAL02   41 vs 106   		</a:t>
            </a:r>
            <a:r>
              <a:rPr lang="de-DE" sz="2000" dirty="0">
                <a:solidFill>
                  <a:srgbClr val="FF0000"/>
                </a:solidFill>
                <a:cs typeface="+mn-cs"/>
              </a:rPr>
              <a:t>High-risk ALL 	       75 vs 40%         75 vs 33%</a:t>
            </a:r>
          </a:p>
          <a:p>
            <a:pPr eaLnBrk="0" fontAlgn="auto" hangingPunct="0">
              <a:lnSpc>
                <a:spcPct val="120000"/>
              </a:lnSpc>
              <a:spcBef>
                <a:spcPct val="35000"/>
              </a:spcBef>
              <a:spcAft>
                <a:spcPts val="0"/>
              </a:spcAft>
              <a:tabLst>
                <a:tab pos="1909763" algn="l"/>
                <a:tab pos="2860675" algn="l"/>
                <a:tab pos="2949575" algn="l"/>
                <a:tab pos="3810000" algn="l"/>
                <a:tab pos="4670425" algn="l"/>
                <a:tab pos="7234238" algn="l"/>
              </a:tabLst>
              <a:defRPr/>
            </a:pPr>
            <a:r>
              <a:rPr lang="de-DE" sz="2000" dirty="0">
                <a:cs typeface="+mn-cs"/>
              </a:rPr>
              <a:t>EORTC         68 vs 116   		Adult ALL	       38 vs 36%         41 vs 39%</a:t>
            </a:r>
          </a:p>
          <a:p>
            <a:pPr eaLnBrk="0" fontAlgn="auto" hangingPunct="0">
              <a:lnSpc>
                <a:spcPct val="120000"/>
              </a:lnSpc>
              <a:spcBef>
                <a:spcPct val="35000"/>
              </a:spcBef>
              <a:spcAft>
                <a:spcPts val="0"/>
              </a:spcAft>
              <a:tabLst>
                <a:tab pos="1909763" algn="l"/>
                <a:tab pos="2860675" algn="l"/>
                <a:tab pos="2949575" algn="l"/>
                <a:tab pos="3810000" algn="l"/>
                <a:tab pos="4670425" algn="l"/>
                <a:tab pos="7234238" algn="l"/>
              </a:tabLst>
              <a:defRPr/>
            </a:pPr>
            <a:r>
              <a:rPr lang="de-DE" sz="2000" dirty="0">
                <a:cs typeface="+mn-cs"/>
              </a:rPr>
              <a:t>PETHEMA     84 vs  98     High-risk ALL 	       40 vs 49%         37 vs 46%</a:t>
            </a:r>
          </a:p>
          <a:p>
            <a:pPr eaLnBrk="0" fontAlgn="auto" hangingPunct="0">
              <a:lnSpc>
                <a:spcPct val="120000"/>
              </a:lnSpc>
              <a:spcBef>
                <a:spcPct val="35000"/>
              </a:spcBef>
              <a:spcAft>
                <a:spcPts val="0"/>
              </a:spcAft>
              <a:tabLst>
                <a:tab pos="1909763" algn="l"/>
                <a:tab pos="2860675" algn="l"/>
                <a:tab pos="2949575" algn="l"/>
                <a:tab pos="3810000" algn="l"/>
                <a:tab pos="4670425" algn="l"/>
                <a:tab pos="7234238" algn="l"/>
              </a:tabLst>
              <a:defRPr/>
            </a:pPr>
            <a:r>
              <a:rPr lang="de-DE" sz="2000" dirty="0">
                <a:cs typeface="+mn-cs"/>
              </a:rPr>
              <a:t>MRC/ECOG 443 vs 558   	</a:t>
            </a:r>
            <a:r>
              <a:rPr lang="de-DE" sz="2000" dirty="0">
                <a:solidFill>
                  <a:srgbClr val="FF0000"/>
                </a:solidFill>
                <a:cs typeface="+mn-cs"/>
              </a:rPr>
              <a:t>Adult ALL        	       50 vs 41%         53 vs 45%</a:t>
            </a:r>
          </a:p>
          <a:p>
            <a:pPr eaLnBrk="0" fontAlgn="auto" hangingPunct="0">
              <a:lnSpc>
                <a:spcPct val="120000"/>
              </a:lnSpc>
              <a:spcBef>
                <a:spcPct val="35000"/>
              </a:spcBef>
              <a:spcAft>
                <a:spcPts val="0"/>
              </a:spcAft>
              <a:tabLst>
                <a:tab pos="1909763" algn="l"/>
                <a:tab pos="2860675" algn="l"/>
                <a:tab pos="2949575" algn="l"/>
                <a:tab pos="3810000" algn="l"/>
                <a:tab pos="4670425" algn="l"/>
                <a:tab pos="7234238" algn="l"/>
              </a:tabLst>
              <a:defRPr/>
            </a:pPr>
            <a:r>
              <a:rPr lang="de-DE" sz="2000" dirty="0">
                <a:cs typeface="+mn-cs"/>
              </a:rPr>
              <a:t>                                          in high-risk ALL       38 vs 32%         41 vs. 35%</a:t>
            </a:r>
          </a:p>
          <a:p>
            <a:pPr eaLnBrk="0" fontAlgn="auto" hangingPunct="0">
              <a:lnSpc>
                <a:spcPct val="80000"/>
              </a:lnSpc>
              <a:spcBef>
                <a:spcPct val="90000"/>
              </a:spcBef>
              <a:spcAft>
                <a:spcPts val="0"/>
              </a:spcAft>
              <a:tabLst>
                <a:tab pos="1909763" algn="l"/>
                <a:tab pos="2860675" algn="l"/>
                <a:tab pos="2949575" algn="l"/>
                <a:tab pos="3810000" algn="l"/>
                <a:tab pos="4670425" algn="l"/>
                <a:tab pos="7234238" algn="l"/>
              </a:tabLst>
              <a:defRPr/>
            </a:pPr>
            <a:r>
              <a:rPr lang="de-DE" b="1" dirty="0">
                <a:effectLst>
                  <a:outerShdw blurRad="38100" dist="38100" dir="2700000" algn="tl">
                    <a:srgbClr val="FFFFFF"/>
                  </a:outerShdw>
                </a:effectLst>
                <a:cs typeface="+mn-cs"/>
              </a:rPr>
              <a:t>		</a:t>
            </a:r>
          </a:p>
        </p:txBody>
      </p:sp>
      <p:sp>
        <p:nvSpPr>
          <p:cNvPr id="33797" name="Line 5"/>
          <p:cNvSpPr>
            <a:spLocks noChangeShapeType="1"/>
          </p:cNvSpPr>
          <p:nvPr/>
        </p:nvSpPr>
        <p:spPr bwMode="auto">
          <a:xfrm>
            <a:off x="152400" y="1524000"/>
            <a:ext cx="8991600" cy="0"/>
          </a:xfrm>
          <a:prstGeom prst="line">
            <a:avLst/>
          </a:prstGeom>
          <a:noFill/>
          <a:ln w="28575">
            <a:solidFill>
              <a:srgbClr val="00FFFF"/>
            </a:solidFill>
            <a:round/>
            <a:headEnd/>
            <a:tailEnd/>
          </a:ln>
        </p:spPr>
        <p:txBody>
          <a:bodyPr/>
          <a:lstStyle/>
          <a:p>
            <a:endParaRPr lang="en-US"/>
          </a:p>
        </p:txBody>
      </p:sp>
      <p:sp>
        <p:nvSpPr>
          <p:cNvPr id="33798" name="Line 6"/>
          <p:cNvSpPr>
            <a:spLocks noChangeShapeType="1"/>
          </p:cNvSpPr>
          <p:nvPr/>
        </p:nvSpPr>
        <p:spPr bwMode="auto">
          <a:xfrm>
            <a:off x="201613" y="6096000"/>
            <a:ext cx="8763000" cy="0"/>
          </a:xfrm>
          <a:prstGeom prst="line">
            <a:avLst/>
          </a:prstGeom>
          <a:noFill/>
          <a:ln w="28575">
            <a:solidFill>
              <a:srgbClr val="00FFFF"/>
            </a:solidFill>
            <a:round/>
            <a:headEnd/>
            <a:tailEnd/>
          </a:ln>
        </p:spPr>
        <p:txBody>
          <a:bodyPr/>
          <a:lstStyle/>
          <a:p>
            <a:endParaRPr lang="en-US"/>
          </a:p>
        </p:txBody>
      </p:sp>
      <p:sp>
        <p:nvSpPr>
          <p:cNvPr id="33799" name="Line 7"/>
          <p:cNvSpPr>
            <a:spLocks noChangeShapeType="1"/>
          </p:cNvSpPr>
          <p:nvPr/>
        </p:nvSpPr>
        <p:spPr bwMode="auto">
          <a:xfrm>
            <a:off x="735013" y="6381750"/>
            <a:ext cx="503237" cy="0"/>
          </a:xfrm>
          <a:prstGeom prst="line">
            <a:avLst/>
          </a:prstGeom>
          <a:noFill/>
          <a:ln w="50800">
            <a:solidFill>
              <a:srgbClr val="FF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p:cNvPicPr>
            <a:picLocks noChangeAspect="1" noChangeArrowheads="1"/>
          </p:cNvPicPr>
          <p:nvPr/>
        </p:nvPicPr>
        <p:blipFill>
          <a:blip r:embed="rId3" cstate="print"/>
          <a:srcRect l="49149" t="32802" b="32605"/>
          <a:stretch>
            <a:fillRect/>
          </a:stretch>
        </p:blipFill>
        <p:spPr bwMode="auto">
          <a:xfrm>
            <a:off x="1066800" y="1676400"/>
            <a:ext cx="6994525" cy="4367213"/>
          </a:xfrm>
          <a:prstGeom prst="rect">
            <a:avLst/>
          </a:prstGeom>
          <a:noFill/>
          <a:ln w="9525">
            <a:noFill/>
            <a:miter lim="800000"/>
            <a:headEnd/>
            <a:tailEnd/>
          </a:ln>
        </p:spPr>
      </p:pic>
      <p:sp>
        <p:nvSpPr>
          <p:cNvPr id="34819" name="Text Box 3"/>
          <p:cNvSpPr txBox="1">
            <a:spLocks noChangeArrowheads="1"/>
          </p:cNvSpPr>
          <p:nvPr/>
        </p:nvSpPr>
        <p:spPr bwMode="auto">
          <a:xfrm>
            <a:off x="0" y="152400"/>
            <a:ext cx="9296400" cy="830263"/>
          </a:xfrm>
          <a:prstGeom prst="rect">
            <a:avLst/>
          </a:prstGeom>
          <a:noFill/>
          <a:ln w="9525">
            <a:noFill/>
            <a:miter lim="800000"/>
            <a:headEnd/>
            <a:tailEnd/>
          </a:ln>
        </p:spPr>
        <p:txBody>
          <a:bodyPr>
            <a:spAutoFit/>
          </a:bodyPr>
          <a:lstStyle/>
          <a:p>
            <a:pPr algn="ctr" eaLnBrk="0" hangingPunct="0"/>
            <a:r>
              <a:rPr lang="de-DE" sz="2400" b="1">
                <a:solidFill>
                  <a:srgbClr val="2515F9"/>
                </a:solidFill>
                <a:latin typeface="Calibri" pitchFamily="34" charset="0"/>
              </a:rPr>
              <a:t>Role of alloHSCT in adult ALL (CR1): better outcome in patients with a matched-related donor  (MRC UKALL XII/ECOG E2993)</a:t>
            </a:r>
          </a:p>
        </p:txBody>
      </p:sp>
      <p:sp>
        <p:nvSpPr>
          <p:cNvPr id="34820" name="Text Box 4"/>
          <p:cNvSpPr txBox="1">
            <a:spLocks noChangeArrowheads="1"/>
          </p:cNvSpPr>
          <p:nvPr/>
        </p:nvSpPr>
        <p:spPr bwMode="auto">
          <a:xfrm>
            <a:off x="5867400" y="6324600"/>
            <a:ext cx="3124200" cy="396875"/>
          </a:xfrm>
          <a:prstGeom prst="rect">
            <a:avLst/>
          </a:prstGeom>
          <a:noFill/>
          <a:ln w="9525">
            <a:noFill/>
            <a:miter lim="800000"/>
            <a:headEnd/>
            <a:tailEnd/>
          </a:ln>
        </p:spPr>
        <p:txBody>
          <a:bodyPr>
            <a:spAutoFit/>
          </a:bodyPr>
          <a:lstStyle/>
          <a:p>
            <a:pPr algn="ctr" eaLnBrk="0" hangingPunct="0">
              <a:spcBef>
                <a:spcPct val="50000"/>
              </a:spcBef>
            </a:pPr>
            <a:r>
              <a:rPr lang="en-GB" sz="2000">
                <a:latin typeface="Calibri" pitchFamily="34" charset="0"/>
              </a:rPr>
              <a:t>Goldstone et al, 2008</a:t>
            </a:r>
            <a:endParaRPr lang="en-GB" sz="2000" baseline="30000">
              <a:latin typeface="Calibri" pitchFamily="34" charset="0"/>
            </a:endParaRPr>
          </a:p>
        </p:txBody>
      </p:sp>
      <p:pic>
        <p:nvPicPr>
          <p:cNvPr id="104453" name="Picture 5"/>
          <p:cNvPicPr>
            <a:picLocks noChangeAspect="1" noChangeArrowheads="1"/>
          </p:cNvPicPr>
          <p:nvPr/>
        </p:nvPicPr>
        <p:blipFill>
          <a:blip r:embed="rId3" cstate="print"/>
          <a:srcRect t="66905"/>
          <a:stretch>
            <a:fillRect/>
          </a:stretch>
        </p:blipFill>
        <p:spPr bwMode="auto">
          <a:xfrm>
            <a:off x="0" y="1341438"/>
            <a:ext cx="9144000" cy="4608512"/>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4450"/>
                                        </p:tgtEl>
                                        <p:attrNameLst>
                                          <p:attrName>style.visibility</p:attrName>
                                        </p:attrNameLst>
                                      </p:cBhvr>
                                      <p:to>
                                        <p:strVal val="visible"/>
                                      </p:to>
                                    </p:set>
                                    <p:animEffect transition="in" filter="wipe(up)">
                                      <p:cBhvr>
                                        <p:cTn id="7" dur="500"/>
                                        <p:tgtEl>
                                          <p:spTgt spid="104450"/>
                                        </p:tgtEl>
                                      </p:cBhvr>
                                    </p:animEffect>
                                  </p:childTnLst>
                                  <p:subTnLst>
                                    <p:set>
                                      <p:cBhvr override="childStyle">
                                        <p:cTn dur="1" fill="hold" display="0" masterRel="nextClick" afterEffect="1"/>
                                        <p:tgtEl>
                                          <p:spTgt spid="104450"/>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044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115888"/>
            <a:ext cx="9144000" cy="830262"/>
          </a:xfrm>
          <a:prstGeom prst="rect">
            <a:avLst/>
          </a:prstGeom>
          <a:noFill/>
          <a:ln w="9525">
            <a:noFill/>
            <a:miter lim="800000"/>
            <a:headEnd/>
            <a:tailEnd/>
          </a:ln>
        </p:spPr>
        <p:txBody>
          <a:bodyPr>
            <a:spAutoFit/>
          </a:bodyPr>
          <a:lstStyle/>
          <a:p>
            <a:pPr algn="ctr" eaLnBrk="0" hangingPunct="0"/>
            <a:r>
              <a:rPr lang="de-DE" sz="2400" b="1">
                <a:solidFill>
                  <a:srgbClr val="2515F9"/>
                </a:solidFill>
                <a:latin typeface="Calibri" pitchFamily="34" charset="0"/>
              </a:rPr>
              <a:t>Role of alloHSCT for adult ALL in CR1: a meta-analysis of prospective trials </a:t>
            </a:r>
          </a:p>
        </p:txBody>
      </p:sp>
      <p:pic>
        <p:nvPicPr>
          <p:cNvPr id="35843" name="Picture 3" descr="figuraCancer1"/>
          <p:cNvPicPr>
            <a:picLocks noChangeAspect="1" noChangeArrowheads="1"/>
          </p:cNvPicPr>
          <p:nvPr/>
        </p:nvPicPr>
        <p:blipFill>
          <a:blip r:embed="rId3" cstate="print"/>
          <a:srcRect/>
          <a:stretch>
            <a:fillRect/>
          </a:stretch>
        </p:blipFill>
        <p:spPr bwMode="auto">
          <a:xfrm>
            <a:off x="1384300" y="1341438"/>
            <a:ext cx="6427788" cy="4608512"/>
          </a:xfrm>
          <a:prstGeom prst="rect">
            <a:avLst/>
          </a:prstGeom>
          <a:noFill/>
          <a:ln w="9525">
            <a:noFill/>
            <a:miter lim="800000"/>
            <a:headEnd/>
            <a:tailEnd/>
          </a:ln>
        </p:spPr>
      </p:pic>
      <p:sp>
        <p:nvSpPr>
          <p:cNvPr id="35844" name="Text Box 4"/>
          <p:cNvSpPr txBox="1">
            <a:spLocks noChangeArrowheads="1"/>
          </p:cNvSpPr>
          <p:nvPr/>
        </p:nvSpPr>
        <p:spPr bwMode="auto">
          <a:xfrm>
            <a:off x="5867400" y="6324600"/>
            <a:ext cx="3124200" cy="396875"/>
          </a:xfrm>
          <a:prstGeom prst="rect">
            <a:avLst/>
          </a:prstGeom>
          <a:noFill/>
          <a:ln w="9525">
            <a:noFill/>
            <a:miter lim="800000"/>
            <a:headEnd/>
            <a:tailEnd/>
          </a:ln>
        </p:spPr>
        <p:txBody>
          <a:bodyPr>
            <a:spAutoFit/>
          </a:bodyPr>
          <a:lstStyle/>
          <a:p>
            <a:pPr algn="ctr" eaLnBrk="0" hangingPunct="0">
              <a:spcBef>
                <a:spcPct val="50000"/>
              </a:spcBef>
            </a:pPr>
            <a:r>
              <a:rPr lang="en-GB" sz="2000">
                <a:latin typeface="Calibri" pitchFamily="34" charset="0"/>
              </a:rPr>
              <a:t>Yanada et al, 2006</a:t>
            </a:r>
            <a:endParaRPr lang="en-GB" sz="2000" baseline="3000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115888"/>
            <a:ext cx="9144000" cy="830262"/>
          </a:xfrm>
          <a:prstGeom prst="rect">
            <a:avLst/>
          </a:prstGeom>
          <a:noFill/>
          <a:ln w="9525">
            <a:noFill/>
            <a:miter lim="800000"/>
            <a:headEnd/>
            <a:tailEnd/>
          </a:ln>
        </p:spPr>
        <p:txBody>
          <a:bodyPr>
            <a:spAutoFit/>
          </a:bodyPr>
          <a:lstStyle/>
          <a:p>
            <a:pPr algn="ctr" eaLnBrk="0" hangingPunct="0"/>
            <a:r>
              <a:rPr lang="de-DE" sz="2400" b="1">
                <a:solidFill>
                  <a:srgbClr val="2515F9"/>
                </a:solidFill>
                <a:latin typeface="Calibri" pitchFamily="34" charset="0"/>
              </a:rPr>
              <a:t>Role of alloHSCT for adult ALL in CR1:</a:t>
            </a:r>
          </a:p>
          <a:p>
            <a:pPr algn="ctr" eaLnBrk="0" hangingPunct="0"/>
            <a:r>
              <a:rPr lang="de-DE" sz="2400" b="1">
                <a:solidFill>
                  <a:srgbClr val="2515F9"/>
                </a:solidFill>
                <a:latin typeface="Calibri" pitchFamily="34" charset="0"/>
              </a:rPr>
              <a:t>high-risk patients </a:t>
            </a:r>
          </a:p>
        </p:txBody>
      </p:sp>
      <p:sp>
        <p:nvSpPr>
          <p:cNvPr id="36867" name="Text Box 3"/>
          <p:cNvSpPr txBox="1">
            <a:spLocks noChangeArrowheads="1"/>
          </p:cNvSpPr>
          <p:nvPr/>
        </p:nvSpPr>
        <p:spPr bwMode="auto">
          <a:xfrm>
            <a:off x="5867400" y="6324600"/>
            <a:ext cx="3124200" cy="396875"/>
          </a:xfrm>
          <a:prstGeom prst="rect">
            <a:avLst/>
          </a:prstGeom>
          <a:noFill/>
          <a:ln w="9525">
            <a:noFill/>
            <a:miter lim="800000"/>
            <a:headEnd/>
            <a:tailEnd/>
          </a:ln>
        </p:spPr>
        <p:txBody>
          <a:bodyPr>
            <a:spAutoFit/>
          </a:bodyPr>
          <a:lstStyle/>
          <a:p>
            <a:pPr algn="ctr" eaLnBrk="0" hangingPunct="0">
              <a:spcBef>
                <a:spcPct val="50000"/>
              </a:spcBef>
            </a:pPr>
            <a:r>
              <a:rPr lang="en-GB" sz="2000">
                <a:latin typeface="Calibri" pitchFamily="34" charset="0"/>
              </a:rPr>
              <a:t>Yanada et al, 2006</a:t>
            </a:r>
            <a:endParaRPr lang="en-GB" sz="2000" baseline="30000">
              <a:latin typeface="Calibri" pitchFamily="34" charset="0"/>
            </a:endParaRPr>
          </a:p>
        </p:txBody>
      </p:sp>
      <p:pic>
        <p:nvPicPr>
          <p:cNvPr id="36868" name="Picture 4" descr="figuraCancer2"/>
          <p:cNvPicPr>
            <a:picLocks noChangeAspect="1" noChangeArrowheads="1"/>
          </p:cNvPicPr>
          <p:nvPr/>
        </p:nvPicPr>
        <p:blipFill>
          <a:blip r:embed="rId3" cstate="print"/>
          <a:srcRect/>
          <a:stretch>
            <a:fillRect/>
          </a:stretch>
        </p:blipFill>
        <p:spPr bwMode="auto">
          <a:xfrm>
            <a:off x="1258888" y="1293813"/>
            <a:ext cx="6769100" cy="486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CuadroTexto"/>
          <p:cNvSpPr txBox="1">
            <a:spLocks noChangeArrowheads="1"/>
          </p:cNvSpPr>
          <p:nvPr/>
        </p:nvSpPr>
        <p:spPr bwMode="auto">
          <a:xfrm>
            <a:off x="2357438" y="500063"/>
            <a:ext cx="4725987" cy="584200"/>
          </a:xfrm>
          <a:prstGeom prst="rect">
            <a:avLst/>
          </a:prstGeom>
          <a:noFill/>
          <a:ln w="9525">
            <a:noFill/>
            <a:miter lim="800000"/>
            <a:headEnd/>
            <a:tailEnd/>
          </a:ln>
        </p:spPr>
        <p:txBody>
          <a:bodyPr wrap="none">
            <a:spAutoFit/>
          </a:bodyPr>
          <a:lstStyle/>
          <a:p>
            <a:r>
              <a:rPr lang="en-US" sz="3200" b="1">
                <a:solidFill>
                  <a:srgbClr val="2515F9"/>
                </a:solidFill>
                <a:latin typeface="Calibri" pitchFamily="34" charset="0"/>
              </a:rPr>
              <a:t>TPH DNE. SCU frente a MO</a:t>
            </a:r>
          </a:p>
        </p:txBody>
      </p:sp>
      <p:pic>
        <p:nvPicPr>
          <p:cNvPr id="37891" name="Picture 5"/>
          <p:cNvPicPr>
            <a:picLocks noChangeAspect="1" noChangeArrowheads="1"/>
          </p:cNvPicPr>
          <p:nvPr/>
        </p:nvPicPr>
        <p:blipFill>
          <a:blip r:embed="rId3" cstate="print"/>
          <a:srcRect/>
          <a:stretch>
            <a:fillRect/>
          </a:stretch>
        </p:blipFill>
        <p:spPr bwMode="auto">
          <a:xfrm>
            <a:off x="285750" y="2071688"/>
            <a:ext cx="4357688" cy="3771900"/>
          </a:xfrm>
          <a:prstGeom prst="rect">
            <a:avLst/>
          </a:prstGeom>
          <a:noFill/>
          <a:ln w="76200">
            <a:noFill/>
            <a:miter lim="800000"/>
            <a:headEnd/>
            <a:tailEnd/>
          </a:ln>
        </p:spPr>
      </p:pic>
      <p:pic>
        <p:nvPicPr>
          <p:cNvPr id="37892" name="Picture 4"/>
          <p:cNvPicPr>
            <a:picLocks noChangeAspect="1" noChangeArrowheads="1"/>
          </p:cNvPicPr>
          <p:nvPr/>
        </p:nvPicPr>
        <p:blipFill>
          <a:blip r:embed="rId4" cstate="print"/>
          <a:srcRect/>
          <a:stretch>
            <a:fillRect/>
          </a:stretch>
        </p:blipFill>
        <p:spPr bwMode="auto">
          <a:xfrm>
            <a:off x="4786313" y="1643063"/>
            <a:ext cx="4071937" cy="4000500"/>
          </a:xfrm>
          <a:prstGeom prst="rect">
            <a:avLst/>
          </a:prstGeom>
          <a:noFill/>
          <a:ln w="76200">
            <a:noFill/>
            <a:miter lim="800000"/>
            <a:headEnd/>
            <a:tailEnd/>
          </a:ln>
        </p:spPr>
      </p:pic>
      <p:sp>
        <p:nvSpPr>
          <p:cNvPr id="37893" name="4 CuadroTexto"/>
          <p:cNvSpPr txBox="1">
            <a:spLocks noChangeArrowheads="1"/>
          </p:cNvSpPr>
          <p:nvPr/>
        </p:nvSpPr>
        <p:spPr bwMode="auto">
          <a:xfrm>
            <a:off x="4857750" y="6357938"/>
            <a:ext cx="2420938" cy="369887"/>
          </a:xfrm>
          <a:prstGeom prst="rect">
            <a:avLst/>
          </a:prstGeom>
          <a:noFill/>
          <a:ln w="9525">
            <a:noFill/>
            <a:miter lim="800000"/>
            <a:headEnd/>
            <a:tailEnd/>
          </a:ln>
        </p:spPr>
        <p:txBody>
          <a:bodyPr wrap="none">
            <a:spAutoFit/>
          </a:bodyPr>
          <a:lstStyle/>
          <a:p>
            <a:r>
              <a:rPr lang="en-GB">
                <a:latin typeface="Calibri" pitchFamily="34" charset="0"/>
              </a:rPr>
              <a:t>Atsuta et al. Blood 2009</a:t>
            </a:r>
            <a:endParaRPr lang="en-US">
              <a:latin typeface="Calibri" pitchFamily="34" charset="0"/>
            </a:endParaRPr>
          </a:p>
        </p:txBody>
      </p:sp>
      <p:sp>
        <p:nvSpPr>
          <p:cNvPr id="6" name="5 Elipse"/>
          <p:cNvSpPr/>
          <p:nvPr/>
        </p:nvSpPr>
        <p:spPr>
          <a:xfrm>
            <a:off x="6500813" y="1071563"/>
            <a:ext cx="2643187" cy="5286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6 Elipse"/>
          <p:cNvSpPr/>
          <p:nvPr/>
        </p:nvSpPr>
        <p:spPr>
          <a:xfrm>
            <a:off x="2286000" y="1223963"/>
            <a:ext cx="2724150" cy="52863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CuadroTexto"/>
          <p:cNvSpPr txBox="1">
            <a:spLocks noChangeArrowheads="1"/>
          </p:cNvSpPr>
          <p:nvPr/>
        </p:nvSpPr>
        <p:spPr bwMode="auto">
          <a:xfrm>
            <a:off x="684213" y="333375"/>
            <a:ext cx="7837487" cy="519113"/>
          </a:xfrm>
          <a:prstGeom prst="rect">
            <a:avLst/>
          </a:prstGeom>
          <a:noFill/>
          <a:ln w="9525">
            <a:noFill/>
            <a:miter lim="800000"/>
            <a:headEnd/>
            <a:tailEnd/>
          </a:ln>
        </p:spPr>
        <p:txBody>
          <a:bodyPr wrap="none">
            <a:spAutoFit/>
          </a:bodyPr>
          <a:lstStyle/>
          <a:p>
            <a:r>
              <a:rPr lang="en-US" sz="2800" b="1">
                <a:solidFill>
                  <a:srgbClr val="2515F9"/>
                </a:solidFill>
              </a:rPr>
              <a:t>Aclaramiento ER y pronóstico en LAL adulto </a:t>
            </a:r>
          </a:p>
        </p:txBody>
      </p:sp>
      <p:sp>
        <p:nvSpPr>
          <p:cNvPr id="20484" name="3 CuadroTexto"/>
          <p:cNvSpPr txBox="1">
            <a:spLocks noChangeArrowheads="1"/>
          </p:cNvSpPr>
          <p:nvPr/>
        </p:nvSpPr>
        <p:spPr bwMode="auto">
          <a:xfrm>
            <a:off x="5148263" y="6021388"/>
            <a:ext cx="3702050" cy="304800"/>
          </a:xfrm>
          <a:prstGeom prst="rect">
            <a:avLst/>
          </a:prstGeom>
          <a:noFill/>
          <a:ln w="9525">
            <a:noFill/>
            <a:miter lim="800000"/>
            <a:headEnd/>
            <a:tailEnd/>
          </a:ln>
        </p:spPr>
        <p:txBody>
          <a:bodyPr wrap="none">
            <a:spAutoFit/>
          </a:bodyPr>
          <a:lstStyle/>
          <a:p>
            <a:r>
              <a:rPr lang="en-US" sz="1400"/>
              <a:t>JM Ribera et al, ASH 2009, oral presentation</a:t>
            </a:r>
          </a:p>
        </p:txBody>
      </p:sp>
      <p:sp>
        <p:nvSpPr>
          <p:cNvPr id="20485" name="4 CuadroTexto"/>
          <p:cNvSpPr txBox="1">
            <a:spLocks noChangeArrowheads="1"/>
          </p:cNvSpPr>
          <p:nvPr/>
        </p:nvSpPr>
        <p:spPr bwMode="auto">
          <a:xfrm>
            <a:off x="684213" y="6092825"/>
            <a:ext cx="3721100" cy="304800"/>
          </a:xfrm>
          <a:prstGeom prst="rect">
            <a:avLst/>
          </a:prstGeom>
          <a:noFill/>
          <a:ln w="9525">
            <a:noFill/>
            <a:miter lim="800000"/>
            <a:headEnd/>
            <a:tailEnd/>
          </a:ln>
        </p:spPr>
        <p:txBody>
          <a:bodyPr wrap="none">
            <a:spAutoFit/>
          </a:bodyPr>
          <a:lstStyle/>
          <a:p>
            <a:r>
              <a:rPr lang="en-US" sz="1400"/>
              <a:t>Bassan R, et al. Blood 2009; </a:t>
            </a:r>
            <a:r>
              <a:rPr lang="ca-ES" sz="1400"/>
              <a:t>113: 4153-4162</a:t>
            </a:r>
            <a:endParaRPr lang="en-US" sz="1400"/>
          </a:p>
        </p:txBody>
      </p:sp>
      <p:pic>
        <p:nvPicPr>
          <p:cNvPr id="20487" name="Picture 7"/>
          <p:cNvPicPr>
            <a:picLocks noChangeAspect="1" noChangeArrowheads="1"/>
          </p:cNvPicPr>
          <p:nvPr/>
        </p:nvPicPr>
        <p:blipFill>
          <a:blip r:embed="rId3" cstate="print"/>
          <a:srcRect/>
          <a:stretch>
            <a:fillRect/>
          </a:stretch>
        </p:blipFill>
        <p:spPr bwMode="auto">
          <a:xfrm>
            <a:off x="0" y="1916113"/>
            <a:ext cx="4643438" cy="3673475"/>
          </a:xfrm>
          <a:prstGeom prst="rect">
            <a:avLst/>
          </a:prstGeom>
          <a:noFill/>
        </p:spPr>
      </p:pic>
      <p:pic>
        <p:nvPicPr>
          <p:cNvPr id="20488" name="Picture 8"/>
          <p:cNvPicPr>
            <a:picLocks noChangeAspect="1" noChangeArrowheads="1"/>
          </p:cNvPicPr>
          <p:nvPr/>
        </p:nvPicPr>
        <p:blipFill>
          <a:blip r:embed="rId4" cstate="print"/>
          <a:srcRect/>
          <a:stretch>
            <a:fillRect/>
          </a:stretch>
        </p:blipFill>
        <p:spPr bwMode="auto">
          <a:xfrm>
            <a:off x="4643438" y="1773238"/>
            <a:ext cx="4500562" cy="3887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42938" y="285750"/>
            <a:ext cx="8021637" cy="584200"/>
          </a:xfrm>
          <a:prstGeom prst="rect">
            <a:avLst/>
          </a:prstGeom>
          <a:noFill/>
          <a:ln w="9525">
            <a:noFill/>
            <a:miter lim="800000"/>
            <a:headEnd/>
            <a:tailEnd/>
          </a:ln>
        </p:spPr>
        <p:txBody>
          <a:bodyPr wrap="none">
            <a:spAutoFit/>
          </a:bodyPr>
          <a:lstStyle/>
          <a:p>
            <a:r>
              <a:rPr lang="de-DE" sz="3200" b="1">
                <a:solidFill>
                  <a:srgbClr val="2515F9"/>
                </a:solidFill>
                <a:latin typeface="Calibri" pitchFamily="34" charset="0"/>
              </a:rPr>
              <a:t>Results of non-myeloablative SCT in adult ALL</a:t>
            </a:r>
          </a:p>
        </p:txBody>
      </p:sp>
      <p:sp>
        <p:nvSpPr>
          <p:cNvPr id="16387" name="Text Box 3"/>
          <p:cNvSpPr txBox="1">
            <a:spLocks noChangeArrowheads="1"/>
          </p:cNvSpPr>
          <p:nvPr/>
        </p:nvSpPr>
        <p:spPr bwMode="auto">
          <a:xfrm>
            <a:off x="214313" y="1500188"/>
            <a:ext cx="8678862" cy="4586287"/>
          </a:xfrm>
          <a:prstGeom prst="rect">
            <a:avLst/>
          </a:prstGeom>
          <a:solidFill>
            <a:srgbClr val="003300"/>
          </a:solidFill>
          <a:ln w="9525">
            <a:solidFill>
              <a:schemeClr val="bg1"/>
            </a:solidFill>
            <a:miter lim="800000"/>
            <a:headEnd/>
            <a:tailEnd/>
          </a:ln>
          <a:effectLst/>
        </p:spPr>
        <p:txBody>
          <a:bodyPr>
            <a:spAutoFit/>
          </a:bodyPr>
          <a:lstStyle/>
          <a:p>
            <a:pPr defTabSz="930275" fontAlgn="auto">
              <a:spcBef>
                <a:spcPts val="0"/>
              </a:spcBef>
              <a:spcAft>
                <a:spcPts val="0"/>
              </a:spcAft>
              <a:tabLst>
                <a:tab pos="381000" algn="l"/>
                <a:tab pos="2378075" algn="l"/>
                <a:tab pos="3336925" algn="l"/>
                <a:tab pos="4283075" algn="l"/>
                <a:tab pos="5427663" algn="l"/>
                <a:tab pos="6670675" algn="l"/>
                <a:tab pos="7527925" algn="l"/>
              </a:tabLst>
              <a:defRPr/>
            </a:pPr>
            <a:r>
              <a:rPr lang="de-DE" sz="2800" dirty="0">
                <a:solidFill>
                  <a:srgbClr val="FFFF00"/>
                </a:solidFill>
                <a:effectLst>
                  <a:outerShdw blurRad="38100" dist="38100" dir="2700000" algn="tl">
                    <a:srgbClr val="000000"/>
                  </a:outerShdw>
                </a:effectLst>
                <a:latin typeface="+mn-lt"/>
                <a:cs typeface="+mn-cs"/>
              </a:rPr>
              <a:t>Author 	Year	Age	N	OS	REL	TRM</a:t>
            </a: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r>
              <a:rPr lang="de-DE" sz="2800" dirty="0">
                <a:solidFill>
                  <a:srgbClr val="FFFF00"/>
                </a:solidFill>
                <a:effectLst>
                  <a:outerShdw blurRad="38100" dist="38100" dir="2700000" algn="tl">
                    <a:srgbClr val="000000"/>
                  </a:outerShdw>
                </a:effectLst>
                <a:latin typeface="+mn-lt"/>
                <a:cs typeface="+mn-cs"/>
              </a:rPr>
              <a:t>			(med)	ALL		</a:t>
            </a:r>
            <a:r>
              <a:rPr lang="de-DE" sz="2800" i="1" dirty="0">
                <a:solidFill>
                  <a:srgbClr val="FFFF00"/>
                </a:solidFill>
                <a:effectLst>
                  <a:outerShdw blurRad="38100" dist="38100" dir="2700000" algn="tl">
                    <a:srgbClr val="000000"/>
                  </a:outerShdw>
                </a:effectLst>
                <a:latin typeface="+mn-lt"/>
                <a:cs typeface="+mn-cs"/>
              </a:rPr>
              <a:t>CC</a:t>
            </a:r>
            <a:r>
              <a:rPr lang="de-DE" sz="2400" i="1" dirty="0">
                <a:solidFill>
                  <a:srgbClr val="FFFF00"/>
                </a:solidFill>
                <a:effectLst>
                  <a:outerShdw blurRad="38100" dist="38100" dir="2700000" algn="tl">
                    <a:srgbClr val="000000"/>
                  </a:outerShdw>
                </a:effectLst>
                <a:latin typeface="+mn-lt"/>
                <a:cs typeface="+mn-cs"/>
              </a:rPr>
              <a:t>R</a:t>
            </a:r>
            <a:r>
              <a:rPr lang="de-DE" sz="2400" dirty="0">
                <a:solidFill>
                  <a:schemeClr val="bg1"/>
                </a:solidFill>
                <a:effectLst>
                  <a:outerShdw blurRad="38100" dist="38100" dir="2700000" algn="tl">
                    <a:srgbClr val="000000"/>
                  </a:outerShdw>
                </a:effectLst>
                <a:latin typeface="+mn-lt"/>
                <a:cs typeface="+mn-cs"/>
              </a:rPr>
              <a:t>	</a:t>
            </a: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endParaRPr lang="de-DE" sz="1200" dirty="0">
              <a:solidFill>
                <a:schemeClr val="bg1"/>
              </a:solidFill>
              <a:effectLst>
                <a:outerShdw blurRad="38100" dist="38100" dir="2700000" algn="tl">
                  <a:srgbClr val="000000"/>
                </a:outerShdw>
              </a:effectLst>
              <a:latin typeface="+mn-lt"/>
              <a:cs typeface="+mn-cs"/>
            </a:endParaRP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r>
              <a:rPr lang="de-DE" sz="2000" b="1" dirty="0">
                <a:solidFill>
                  <a:schemeClr val="bg1"/>
                </a:solidFill>
                <a:effectLst>
                  <a:outerShdw blurRad="38100" dist="38100" dir="2700000" algn="tl">
                    <a:srgbClr val="000000"/>
                  </a:outerShdw>
                </a:effectLst>
                <a:latin typeface="+mn-lt"/>
                <a:cs typeface="+mn-cs"/>
              </a:rPr>
              <a:t>Martino et al	2003	50	27	31%	49%	23%</a:t>
            </a: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endParaRPr lang="de-DE" sz="2000" dirty="0">
              <a:solidFill>
                <a:schemeClr val="bg1"/>
              </a:solidFill>
              <a:effectLst>
                <a:outerShdw blurRad="38100" dist="38100" dir="2700000" algn="tl">
                  <a:srgbClr val="000000"/>
                </a:outerShdw>
              </a:effectLst>
              <a:latin typeface="+mn-lt"/>
              <a:cs typeface="+mn-cs"/>
            </a:endParaRP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r>
              <a:rPr lang="de-DE" sz="2000" b="1" dirty="0">
                <a:solidFill>
                  <a:schemeClr val="bg1"/>
                </a:solidFill>
                <a:effectLst>
                  <a:outerShdw blurRad="38100" dist="38100" dir="2700000" algn="tl">
                    <a:srgbClr val="000000"/>
                  </a:outerShdw>
                </a:effectLst>
                <a:latin typeface="+mn-lt"/>
                <a:cs typeface="+mn-cs"/>
              </a:rPr>
              <a:t>Arnold et al	2002	38	22	18% 	36%	41%</a:t>
            </a: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endParaRPr lang="de-DE" sz="2000" dirty="0">
              <a:solidFill>
                <a:schemeClr val="bg1"/>
              </a:solidFill>
              <a:effectLst>
                <a:outerShdw blurRad="38100" dist="38100" dir="2700000" algn="tl">
                  <a:srgbClr val="000000"/>
                </a:outerShdw>
              </a:effectLst>
              <a:latin typeface="+mn-lt"/>
              <a:cs typeface="+mn-cs"/>
            </a:endParaRP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r>
              <a:rPr lang="de-DE" sz="2000" b="1" dirty="0">
                <a:solidFill>
                  <a:schemeClr val="bg1"/>
                </a:solidFill>
                <a:effectLst>
                  <a:outerShdw blurRad="38100" dist="38100" dir="2700000" algn="tl">
                    <a:srgbClr val="000000"/>
                  </a:outerShdw>
                </a:effectLst>
                <a:latin typeface="+mn-lt"/>
                <a:cs typeface="+mn-cs"/>
              </a:rPr>
              <a:t>Gutierrez et al	2007	19	43CR2	30%	nr	21%</a:t>
            </a: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endParaRPr lang="de-DE" sz="2000" b="1" dirty="0">
              <a:solidFill>
                <a:schemeClr val="bg1"/>
              </a:solidFill>
              <a:effectLst>
                <a:outerShdw blurRad="38100" dist="38100" dir="2700000" algn="tl">
                  <a:srgbClr val="000000"/>
                </a:outerShdw>
              </a:effectLst>
              <a:latin typeface="+mn-lt"/>
              <a:cs typeface="+mn-cs"/>
            </a:endParaRP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r>
              <a:rPr lang="de-DE" sz="2000" b="1" dirty="0">
                <a:solidFill>
                  <a:schemeClr val="bg1"/>
                </a:solidFill>
                <a:effectLst>
                  <a:outerShdw blurRad="38100" dist="38100" dir="2700000" algn="tl">
                    <a:srgbClr val="000000"/>
                  </a:outerShdw>
                </a:effectLst>
                <a:latin typeface="+mn-lt"/>
                <a:cs typeface="+mn-cs"/>
              </a:rPr>
              <a:t>Hamaki et al	2005	55	43	40%1y	50%	30%</a:t>
            </a: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endParaRPr lang="de-DE" sz="2000" b="1" dirty="0">
              <a:solidFill>
                <a:schemeClr val="bg1"/>
              </a:solidFill>
              <a:effectLst>
                <a:outerShdw blurRad="38100" dist="38100" dir="2700000" algn="tl">
                  <a:srgbClr val="000000"/>
                </a:outerShdw>
              </a:effectLst>
              <a:latin typeface="+mn-lt"/>
              <a:cs typeface="+mn-cs"/>
            </a:endParaRP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r>
              <a:rPr lang="de-DE" sz="2000" b="1" dirty="0">
                <a:solidFill>
                  <a:schemeClr val="bg1"/>
                </a:solidFill>
                <a:effectLst>
                  <a:outerShdw blurRad="38100" dist="38100" dir="2700000" algn="tl">
                    <a:srgbClr val="000000"/>
                  </a:outerShdw>
                </a:effectLst>
                <a:latin typeface="+mn-lt"/>
                <a:cs typeface="+mn-cs"/>
              </a:rPr>
              <a:t>Mohty et al (EBMT)	2008	38	97	31%2y	51%	28%</a:t>
            </a: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endParaRPr lang="de-DE" sz="1600" dirty="0">
              <a:solidFill>
                <a:schemeClr val="bg1"/>
              </a:solidFill>
              <a:effectLst>
                <a:outerShdw blurRad="38100" dist="38100" dir="2700000" algn="tl">
                  <a:srgbClr val="000000"/>
                </a:outerShdw>
              </a:effectLst>
              <a:latin typeface="+mn-lt"/>
              <a:cs typeface="+mn-cs"/>
            </a:endParaRPr>
          </a:p>
          <a:p>
            <a:pPr defTabSz="930275" fontAlgn="auto">
              <a:spcBef>
                <a:spcPts val="0"/>
              </a:spcBef>
              <a:spcAft>
                <a:spcPts val="0"/>
              </a:spcAft>
              <a:tabLst>
                <a:tab pos="381000" algn="l"/>
                <a:tab pos="2378075" algn="l"/>
                <a:tab pos="3336925" algn="l"/>
                <a:tab pos="4283075" algn="l"/>
                <a:tab pos="5427663" algn="l"/>
                <a:tab pos="6670675" algn="l"/>
                <a:tab pos="7527925" algn="l"/>
              </a:tabLst>
              <a:defRPr/>
            </a:pPr>
            <a:r>
              <a:rPr lang="de-DE" sz="2800" b="1" dirty="0">
                <a:solidFill>
                  <a:srgbClr val="FFFF00"/>
                </a:solidFill>
                <a:effectLst>
                  <a:outerShdw blurRad="38100" dist="38100" dir="2700000" algn="tl">
                    <a:srgbClr val="000000"/>
                  </a:outerShdw>
                </a:effectLst>
                <a:latin typeface="+mn-lt"/>
                <a:cs typeface="+mn-cs"/>
              </a:rPr>
              <a:t>TOTAL</a:t>
            </a:r>
            <a:r>
              <a:rPr lang="de-DE" sz="2800" b="1" dirty="0">
                <a:solidFill>
                  <a:schemeClr val="bg1"/>
                </a:solidFill>
                <a:effectLst>
                  <a:outerShdw blurRad="38100" dist="38100" dir="2700000" algn="tl">
                    <a:srgbClr val="000000"/>
                  </a:outerShdw>
                </a:effectLst>
                <a:latin typeface="+mn-lt"/>
                <a:cs typeface="+mn-cs"/>
              </a:rPr>
              <a:t>			</a:t>
            </a:r>
            <a:r>
              <a:rPr lang="de-DE" sz="2800" b="1" dirty="0">
                <a:solidFill>
                  <a:srgbClr val="FFFF00"/>
                </a:solidFill>
                <a:effectLst>
                  <a:outerShdw blurRad="38100" dist="38100" dir="2700000" algn="tl">
                    <a:srgbClr val="000000"/>
                  </a:outerShdw>
                </a:effectLst>
                <a:latin typeface="+mn-lt"/>
                <a:cs typeface="+mn-cs"/>
              </a:rPr>
              <a:t>232	31%	49%	28%</a:t>
            </a:r>
          </a:p>
        </p:txBody>
      </p:sp>
      <p:sp>
        <p:nvSpPr>
          <p:cNvPr id="39940" name="Line 4"/>
          <p:cNvSpPr>
            <a:spLocks noChangeShapeType="1"/>
          </p:cNvSpPr>
          <p:nvPr/>
        </p:nvSpPr>
        <p:spPr bwMode="auto">
          <a:xfrm>
            <a:off x="250825" y="1484313"/>
            <a:ext cx="8610600" cy="0"/>
          </a:xfrm>
          <a:prstGeom prst="line">
            <a:avLst/>
          </a:prstGeom>
          <a:noFill/>
          <a:ln w="28575">
            <a:solidFill>
              <a:srgbClr val="FF9900"/>
            </a:solidFill>
            <a:round/>
            <a:headEnd/>
            <a:tailEnd/>
          </a:ln>
        </p:spPr>
        <p:txBody>
          <a:bodyPr/>
          <a:lstStyle/>
          <a:p>
            <a:endParaRPr lang="en-US"/>
          </a:p>
        </p:txBody>
      </p:sp>
      <p:sp>
        <p:nvSpPr>
          <p:cNvPr id="39941" name="Text Box 6"/>
          <p:cNvSpPr txBox="1">
            <a:spLocks noChangeArrowheads="1"/>
          </p:cNvSpPr>
          <p:nvPr/>
        </p:nvSpPr>
        <p:spPr bwMode="auto">
          <a:xfrm>
            <a:off x="-184150" y="5984875"/>
            <a:ext cx="184150" cy="457200"/>
          </a:xfrm>
          <a:prstGeom prst="rect">
            <a:avLst/>
          </a:prstGeom>
          <a:noFill/>
          <a:ln w="9525">
            <a:noFill/>
            <a:miter lim="800000"/>
            <a:headEnd/>
            <a:tailEnd/>
          </a:ln>
        </p:spPr>
        <p:txBody>
          <a:bodyPr wrap="none">
            <a:spAutoFit/>
          </a:bodyPr>
          <a:lstStyle/>
          <a:p>
            <a:endParaRPr lang="es-ES_tradnl">
              <a:latin typeface="Times New Roman" pitchFamily="18" charset="0"/>
            </a:endParaRPr>
          </a:p>
        </p:txBody>
      </p:sp>
      <p:cxnSp>
        <p:nvCxnSpPr>
          <p:cNvPr id="10" name="9 Conector recto"/>
          <p:cNvCxnSpPr/>
          <p:nvPr/>
        </p:nvCxnSpPr>
        <p:spPr>
          <a:xfrm flipV="1">
            <a:off x="285750" y="2428875"/>
            <a:ext cx="8572500" cy="71438"/>
          </a:xfrm>
          <a:prstGeom prst="line">
            <a:avLst/>
          </a:prstGeom>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28600"/>
            <a:ext cx="8229600" cy="1143000"/>
          </a:xfrm>
        </p:spPr>
        <p:txBody>
          <a:bodyPr/>
          <a:lstStyle/>
          <a:p>
            <a:pPr eaLnBrk="1" hangingPunct="1"/>
            <a:r>
              <a:rPr lang="es-ES" sz="3600" b="1" smtClean="0">
                <a:solidFill>
                  <a:srgbClr val="2515F9"/>
                </a:solidFill>
                <a:latin typeface="Arial" pitchFamily="34" charset="0"/>
              </a:rPr>
              <a:t>RIC vs. mieloablativo en LAL adulto</a:t>
            </a:r>
            <a:br>
              <a:rPr lang="es-ES" sz="3600" b="1" smtClean="0">
                <a:solidFill>
                  <a:srgbClr val="2515F9"/>
                </a:solidFill>
                <a:latin typeface="Arial" pitchFamily="34" charset="0"/>
              </a:rPr>
            </a:br>
            <a:r>
              <a:rPr lang="es-ES" sz="2800" b="1" smtClean="0">
                <a:solidFill>
                  <a:srgbClr val="2515F9"/>
                </a:solidFill>
                <a:latin typeface="Arial" pitchFamily="34" charset="0"/>
              </a:rPr>
              <a:t>(pacientes &gt;45 a., registro EBMT)</a:t>
            </a:r>
            <a:endParaRPr lang="en-GB" sz="2800" b="1" smtClean="0">
              <a:solidFill>
                <a:srgbClr val="2515F9"/>
              </a:solidFill>
              <a:latin typeface="Arial" pitchFamily="34" charset="0"/>
            </a:endParaRPr>
          </a:p>
        </p:txBody>
      </p:sp>
      <p:sp>
        <p:nvSpPr>
          <p:cNvPr id="40963" name="Text Box 3"/>
          <p:cNvSpPr txBox="1">
            <a:spLocks noChangeArrowheads="1"/>
          </p:cNvSpPr>
          <p:nvPr/>
        </p:nvSpPr>
        <p:spPr bwMode="auto">
          <a:xfrm>
            <a:off x="754063" y="1524000"/>
            <a:ext cx="7635875" cy="3970338"/>
          </a:xfrm>
          <a:prstGeom prst="rect">
            <a:avLst/>
          </a:prstGeom>
          <a:solidFill>
            <a:srgbClr val="003300"/>
          </a:solidFill>
          <a:ln w="38100" cmpd="dbl">
            <a:solidFill>
              <a:schemeClr val="bg1"/>
            </a:solidFill>
            <a:miter lim="800000"/>
            <a:headEnd/>
            <a:tailEnd/>
          </a:ln>
        </p:spPr>
        <p:txBody>
          <a:bodyPr>
            <a:spAutoFit/>
          </a:bodyPr>
          <a:lstStyle/>
          <a:p>
            <a:r>
              <a:rPr lang="es-ES">
                <a:solidFill>
                  <a:schemeClr val="bg1"/>
                </a:solidFill>
                <a:latin typeface="Calibri" pitchFamily="34" charset="0"/>
              </a:rPr>
              <a:t>			</a:t>
            </a:r>
            <a:r>
              <a:rPr lang="es-ES" sz="2800" b="1">
                <a:solidFill>
                  <a:schemeClr val="bg1"/>
                </a:solidFill>
                <a:latin typeface="Calibri" pitchFamily="34" charset="0"/>
              </a:rPr>
              <a:t>RIC		Mieloabl.	P</a:t>
            </a:r>
          </a:p>
          <a:p>
            <a:r>
              <a:rPr lang="es-ES" sz="2800">
                <a:solidFill>
                  <a:schemeClr val="bg1"/>
                </a:solidFill>
                <a:latin typeface="Calibri" pitchFamily="34" charset="0"/>
              </a:rPr>
              <a:t>N			97		601</a:t>
            </a:r>
          </a:p>
          <a:p>
            <a:r>
              <a:rPr lang="es-ES" sz="2800">
                <a:solidFill>
                  <a:schemeClr val="bg1"/>
                </a:solidFill>
                <a:latin typeface="Calibri" pitchFamily="34" charset="0"/>
              </a:rPr>
              <a:t>Edad mediana	56		50		0,0001</a:t>
            </a:r>
          </a:p>
          <a:p>
            <a:r>
              <a:rPr lang="es-ES" sz="2800">
                <a:solidFill>
                  <a:schemeClr val="bg1"/>
                </a:solidFill>
                <a:latin typeface="Calibri" pitchFamily="34" charset="0"/>
              </a:rPr>
              <a:t>SP			88%		58%		0,001</a:t>
            </a:r>
          </a:p>
          <a:p>
            <a:r>
              <a:rPr lang="es-ES" sz="2800">
                <a:solidFill>
                  <a:schemeClr val="bg1"/>
                </a:solidFill>
                <a:latin typeface="Calibri" pitchFamily="34" charset="0"/>
              </a:rPr>
              <a:t>EICHa II-IV		35%		28%		NS</a:t>
            </a:r>
          </a:p>
          <a:p>
            <a:r>
              <a:rPr lang="es-ES" sz="2800">
                <a:solidFill>
                  <a:schemeClr val="bg1"/>
                </a:solidFill>
                <a:latin typeface="Calibri" pitchFamily="34" charset="0"/>
              </a:rPr>
              <a:t>EICHa III-IV		14%		10%		NS</a:t>
            </a:r>
          </a:p>
          <a:p>
            <a:r>
              <a:rPr lang="es-ES" sz="2800">
                <a:solidFill>
                  <a:schemeClr val="bg1"/>
                </a:solidFill>
                <a:latin typeface="Calibri" pitchFamily="34" charset="0"/>
              </a:rPr>
              <a:t>NRM a 2a.		22%		32%		0,04</a:t>
            </a:r>
          </a:p>
          <a:p>
            <a:r>
              <a:rPr lang="es-ES" sz="2800">
                <a:solidFill>
                  <a:schemeClr val="bg1"/>
                </a:solidFill>
                <a:latin typeface="Calibri" pitchFamily="34" charset="0"/>
              </a:rPr>
              <a:t>Prob. Recaída 2a.	42%		30%		0,0007</a:t>
            </a:r>
          </a:p>
          <a:p>
            <a:r>
              <a:rPr lang="es-ES" sz="2800">
                <a:solidFill>
                  <a:schemeClr val="bg1"/>
                </a:solidFill>
                <a:latin typeface="Calibri" pitchFamily="34" charset="0"/>
              </a:rPr>
              <a:t>Prob. SLE 2a*	37%		38%		0,42</a:t>
            </a:r>
            <a:r>
              <a:rPr lang="es-ES">
                <a:solidFill>
                  <a:schemeClr val="bg1"/>
                </a:solidFill>
                <a:latin typeface="Times New Roman" pitchFamily="18" charset="0"/>
              </a:rPr>
              <a:t>	</a:t>
            </a:r>
            <a:endParaRPr lang="en-GB">
              <a:solidFill>
                <a:schemeClr val="bg1"/>
              </a:solidFill>
              <a:latin typeface="Times New Roman" pitchFamily="18" charset="0"/>
            </a:endParaRPr>
          </a:p>
        </p:txBody>
      </p:sp>
      <p:sp>
        <p:nvSpPr>
          <p:cNvPr id="40964" name="Text Box 4"/>
          <p:cNvSpPr txBox="1">
            <a:spLocks noChangeArrowheads="1"/>
          </p:cNvSpPr>
          <p:nvPr/>
        </p:nvSpPr>
        <p:spPr bwMode="auto">
          <a:xfrm>
            <a:off x="714375" y="5643563"/>
            <a:ext cx="5614988" cy="461962"/>
          </a:xfrm>
          <a:prstGeom prst="rect">
            <a:avLst/>
          </a:prstGeom>
          <a:noFill/>
          <a:ln w="9525">
            <a:noFill/>
            <a:miter lim="800000"/>
            <a:headEnd/>
            <a:tailEnd/>
          </a:ln>
        </p:spPr>
        <p:txBody>
          <a:bodyPr wrap="none">
            <a:spAutoFit/>
          </a:bodyPr>
          <a:lstStyle/>
          <a:p>
            <a:r>
              <a:rPr lang="es-ES" sz="2400">
                <a:latin typeface="Calibri" pitchFamily="34" charset="0"/>
              </a:rPr>
              <a:t>*Unico factor pronóstico: estado LAL al TPH</a:t>
            </a:r>
            <a:endParaRPr lang="en-GB" sz="2400">
              <a:latin typeface="Calibri" pitchFamily="34" charset="0"/>
            </a:endParaRPr>
          </a:p>
        </p:txBody>
      </p:sp>
      <p:sp>
        <p:nvSpPr>
          <p:cNvPr id="40965" name="Text Box 6"/>
          <p:cNvSpPr txBox="1">
            <a:spLocks noChangeArrowheads="1"/>
          </p:cNvSpPr>
          <p:nvPr/>
        </p:nvSpPr>
        <p:spPr bwMode="auto">
          <a:xfrm>
            <a:off x="6786563" y="6286500"/>
            <a:ext cx="1814512" cy="400050"/>
          </a:xfrm>
          <a:prstGeom prst="rect">
            <a:avLst/>
          </a:prstGeom>
          <a:noFill/>
          <a:ln w="9525">
            <a:noFill/>
            <a:miter lim="800000"/>
            <a:headEnd/>
            <a:tailEnd/>
          </a:ln>
        </p:spPr>
        <p:txBody>
          <a:bodyPr wrap="none">
            <a:spAutoFit/>
          </a:bodyPr>
          <a:lstStyle/>
          <a:p>
            <a:r>
              <a:rPr lang="es-ES" sz="2000" b="1">
                <a:latin typeface="Calibri" pitchFamily="34" charset="0"/>
              </a:rPr>
              <a:t>Mothy M, 2008</a:t>
            </a:r>
            <a:endParaRPr lang="en-GB" sz="2000" b="1">
              <a:latin typeface="Calibri" pitchFamily="34" charset="0"/>
            </a:endParaRPr>
          </a:p>
        </p:txBody>
      </p:sp>
      <p:sp>
        <p:nvSpPr>
          <p:cNvPr id="40966" name="Line 7"/>
          <p:cNvSpPr>
            <a:spLocks noChangeShapeType="1"/>
          </p:cNvSpPr>
          <p:nvPr/>
        </p:nvSpPr>
        <p:spPr bwMode="auto">
          <a:xfrm>
            <a:off x="762000" y="1981200"/>
            <a:ext cx="7620000" cy="0"/>
          </a:xfrm>
          <a:prstGeom prst="line">
            <a:avLst/>
          </a:prstGeom>
          <a:noFill/>
          <a:ln w="9525">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42938" y="357188"/>
            <a:ext cx="7710487" cy="584200"/>
          </a:xfrm>
          <a:prstGeom prst="rect">
            <a:avLst/>
          </a:prstGeom>
          <a:noFill/>
        </p:spPr>
        <p:txBody>
          <a:bodyPr wrap="none">
            <a:spAutoFit/>
          </a:bodyPr>
          <a:lstStyle/>
          <a:p>
            <a:pPr fontAlgn="auto">
              <a:spcBef>
                <a:spcPts val="0"/>
              </a:spcBef>
              <a:spcAft>
                <a:spcPts val="0"/>
              </a:spcAft>
              <a:defRPr/>
            </a:pPr>
            <a:r>
              <a:rPr lang="en-US" sz="3200" b="1" dirty="0">
                <a:solidFill>
                  <a:srgbClr val="0000FF"/>
                </a:solidFill>
                <a:effectLst>
                  <a:outerShdw blurRad="38100" dist="38100" dir="2700000" algn="tl">
                    <a:srgbClr val="000000">
                      <a:alpha val="43137"/>
                    </a:srgbClr>
                  </a:outerShdw>
                </a:effectLst>
                <a:latin typeface="Arial" charset="0"/>
                <a:cs typeface="+mn-cs"/>
              </a:rPr>
              <a:t>TPH LAL </a:t>
            </a:r>
            <a:r>
              <a:rPr lang="en-US" sz="3200" b="1" dirty="0" err="1">
                <a:solidFill>
                  <a:srgbClr val="0000FF"/>
                </a:solidFill>
                <a:effectLst>
                  <a:outerShdw blurRad="38100" dist="38100" dir="2700000" algn="tl">
                    <a:srgbClr val="000000">
                      <a:alpha val="43137"/>
                    </a:srgbClr>
                  </a:outerShdw>
                </a:effectLst>
                <a:latin typeface="Arial" charset="0"/>
                <a:cs typeface="+mn-cs"/>
              </a:rPr>
              <a:t>adulto</a:t>
            </a:r>
            <a:r>
              <a:rPr lang="en-US" sz="3200" b="1" dirty="0">
                <a:solidFill>
                  <a:srgbClr val="0000FF"/>
                </a:solidFill>
                <a:effectLst>
                  <a:outerShdw blurRad="38100" dist="38100" dir="2700000" algn="tl">
                    <a:srgbClr val="000000">
                      <a:alpha val="43137"/>
                    </a:srgbClr>
                  </a:outerShdw>
                </a:effectLst>
                <a:latin typeface="Arial" charset="0"/>
                <a:cs typeface="+mn-cs"/>
              </a:rPr>
              <a:t>. </a:t>
            </a:r>
            <a:r>
              <a:rPr lang="en-US" sz="3200" b="1" dirty="0" err="1">
                <a:solidFill>
                  <a:srgbClr val="0000FF"/>
                </a:solidFill>
                <a:effectLst>
                  <a:outerShdw blurRad="38100" dist="38100" dir="2700000" algn="tl">
                    <a:srgbClr val="000000">
                      <a:alpha val="43137"/>
                    </a:srgbClr>
                  </a:outerShdw>
                </a:effectLst>
                <a:latin typeface="Arial" charset="0"/>
                <a:cs typeface="+mn-cs"/>
              </a:rPr>
              <a:t>Indicaciones</a:t>
            </a:r>
            <a:r>
              <a:rPr lang="en-US" sz="3200" b="1" dirty="0">
                <a:solidFill>
                  <a:srgbClr val="0000FF"/>
                </a:solidFill>
                <a:effectLst>
                  <a:outerShdw blurRad="38100" dist="38100" dir="2700000" algn="tl">
                    <a:srgbClr val="000000">
                      <a:alpha val="43137"/>
                    </a:srgbClr>
                  </a:outerShdw>
                </a:effectLst>
                <a:latin typeface="Arial" charset="0"/>
                <a:cs typeface="+mn-cs"/>
              </a:rPr>
              <a:t> </a:t>
            </a:r>
            <a:r>
              <a:rPr lang="en-US" sz="3200" b="1" dirty="0" err="1">
                <a:solidFill>
                  <a:srgbClr val="0000FF"/>
                </a:solidFill>
                <a:effectLst>
                  <a:outerShdw blurRad="38100" dist="38100" dir="2700000" algn="tl">
                    <a:srgbClr val="000000">
                      <a:alpha val="43137"/>
                    </a:srgbClr>
                  </a:outerShdw>
                </a:effectLst>
                <a:latin typeface="Arial" charset="0"/>
                <a:cs typeface="+mn-cs"/>
              </a:rPr>
              <a:t>actuales</a:t>
            </a:r>
            <a:endParaRPr lang="en-US" sz="3200" b="1" dirty="0">
              <a:solidFill>
                <a:srgbClr val="0000FF"/>
              </a:solidFill>
              <a:effectLst>
                <a:outerShdw blurRad="38100" dist="38100" dir="2700000" algn="tl">
                  <a:srgbClr val="000000">
                    <a:alpha val="43137"/>
                  </a:srgbClr>
                </a:outerShdw>
              </a:effectLst>
              <a:latin typeface="Arial" charset="0"/>
              <a:cs typeface="+mn-cs"/>
            </a:endParaRPr>
          </a:p>
        </p:txBody>
      </p:sp>
      <p:sp>
        <p:nvSpPr>
          <p:cNvPr id="4" name="3 CuadroTexto"/>
          <p:cNvSpPr txBox="1"/>
          <p:nvPr/>
        </p:nvSpPr>
        <p:spPr>
          <a:xfrm>
            <a:off x="285750" y="1714500"/>
            <a:ext cx="8572500" cy="4154488"/>
          </a:xfrm>
          <a:prstGeom prst="rect">
            <a:avLst/>
          </a:prstGeom>
          <a:solidFill>
            <a:schemeClr val="accent2">
              <a:lumMod val="20000"/>
              <a:lumOff val="80000"/>
            </a:schemeClr>
          </a:solidFill>
          <a:ln>
            <a:solidFill>
              <a:schemeClr val="tx1"/>
            </a:solidFill>
          </a:ln>
        </p:spPr>
        <p:txBody>
          <a:bodyPr>
            <a:spAutoFit/>
          </a:bodyPr>
          <a:lstStyle/>
          <a:p>
            <a:pPr fontAlgn="auto">
              <a:spcBef>
                <a:spcPts val="0"/>
              </a:spcBef>
              <a:spcAft>
                <a:spcPts val="0"/>
              </a:spcAft>
              <a:defRPr/>
            </a:pPr>
            <a:r>
              <a:rPr lang="en-US" sz="2400" b="1" dirty="0" err="1">
                <a:solidFill>
                  <a:srgbClr val="0000FF"/>
                </a:solidFill>
                <a:latin typeface="Arial" charset="0"/>
                <a:cs typeface="+mn-cs"/>
              </a:rPr>
              <a:t>Fase</a:t>
            </a:r>
            <a:r>
              <a:rPr lang="en-US" sz="2400" b="1" dirty="0">
                <a:solidFill>
                  <a:srgbClr val="0000FF"/>
                </a:solidFill>
                <a:latin typeface="Arial" charset="0"/>
                <a:cs typeface="+mn-cs"/>
              </a:rPr>
              <a:t> y </a:t>
            </a:r>
            <a:r>
              <a:rPr lang="en-US" sz="2400" b="1" dirty="0" err="1">
                <a:solidFill>
                  <a:srgbClr val="0000FF"/>
                </a:solidFill>
                <a:latin typeface="Arial" charset="0"/>
                <a:cs typeface="+mn-cs"/>
              </a:rPr>
              <a:t>subtipo</a:t>
            </a:r>
            <a:r>
              <a:rPr lang="en-US" sz="2400" b="1" dirty="0">
                <a:solidFill>
                  <a:srgbClr val="0000FF"/>
                </a:solidFill>
                <a:latin typeface="Arial" charset="0"/>
                <a:cs typeface="+mn-cs"/>
              </a:rPr>
              <a:t>		</a:t>
            </a:r>
            <a:r>
              <a:rPr lang="en-US" sz="2400" b="1" dirty="0" err="1">
                <a:solidFill>
                  <a:srgbClr val="0000FF"/>
                </a:solidFill>
                <a:latin typeface="Arial" charset="0"/>
                <a:cs typeface="+mn-cs"/>
              </a:rPr>
              <a:t>Alo</a:t>
            </a:r>
            <a:r>
              <a:rPr lang="en-US" sz="2400" b="1" dirty="0">
                <a:solidFill>
                  <a:srgbClr val="0000FF"/>
                </a:solidFill>
                <a:latin typeface="Arial" charset="0"/>
                <a:cs typeface="+mn-cs"/>
              </a:rPr>
              <a:t> DE	</a:t>
            </a:r>
            <a:r>
              <a:rPr lang="en-US" sz="2400" b="1" dirty="0" err="1">
                <a:solidFill>
                  <a:srgbClr val="0000FF"/>
                </a:solidFill>
                <a:latin typeface="Arial" charset="0"/>
                <a:cs typeface="+mn-cs"/>
              </a:rPr>
              <a:t>Alo</a:t>
            </a:r>
            <a:r>
              <a:rPr lang="en-US" sz="2400" b="1" dirty="0">
                <a:solidFill>
                  <a:srgbClr val="0000FF"/>
                </a:solidFill>
                <a:latin typeface="Arial" charset="0"/>
                <a:cs typeface="+mn-cs"/>
              </a:rPr>
              <a:t> DNE	Auto</a:t>
            </a:r>
          </a:p>
          <a:p>
            <a:pPr fontAlgn="auto">
              <a:spcBef>
                <a:spcPts val="0"/>
              </a:spcBef>
              <a:spcAft>
                <a:spcPts val="0"/>
              </a:spcAft>
              <a:defRPr/>
            </a:pPr>
            <a:endParaRPr lang="en-US" sz="2400" dirty="0">
              <a:latin typeface="Arial" charset="0"/>
              <a:cs typeface="+mn-cs"/>
            </a:endParaRPr>
          </a:p>
          <a:p>
            <a:pPr fontAlgn="auto">
              <a:spcBef>
                <a:spcPts val="0"/>
              </a:spcBef>
              <a:spcAft>
                <a:spcPts val="0"/>
              </a:spcAft>
              <a:defRPr/>
            </a:pPr>
            <a:r>
              <a:rPr lang="en-US" sz="2400" b="1" dirty="0">
                <a:latin typeface="Arial" charset="0"/>
                <a:cs typeface="+mn-cs"/>
              </a:rPr>
              <a:t>RC-1</a:t>
            </a:r>
          </a:p>
          <a:p>
            <a:pPr fontAlgn="auto">
              <a:spcBef>
                <a:spcPts val="0"/>
              </a:spcBef>
              <a:spcAft>
                <a:spcPts val="0"/>
              </a:spcAft>
              <a:defRPr/>
            </a:pPr>
            <a:r>
              <a:rPr lang="en-US" sz="2400" dirty="0">
                <a:latin typeface="Arial" charset="0"/>
                <a:cs typeface="+mn-cs"/>
              </a:rPr>
              <a:t>     - </a:t>
            </a:r>
            <a:r>
              <a:rPr lang="en-US" sz="2400" dirty="0" err="1">
                <a:latin typeface="Arial" charset="0"/>
                <a:cs typeface="+mn-cs"/>
              </a:rPr>
              <a:t>Adultos</a:t>
            </a:r>
            <a:r>
              <a:rPr lang="en-US" sz="2400" dirty="0">
                <a:latin typeface="Arial" charset="0"/>
                <a:cs typeface="+mn-cs"/>
              </a:rPr>
              <a:t> </a:t>
            </a:r>
            <a:r>
              <a:rPr lang="en-US" sz="2400" dirty="0" err="1">
                <a:latin typeface="Arial" charset="0"/>
                <a:cs typeface="+mn-cs"/>
              </a:rPr>
              <a:t>jóvenes</a:t>
            </a:r>
            <a:r>
              <a:rPr lang="en-US" sz="2400" dirty="0">
                <a:latin typeface="Arial" charset="0"/>
                <a:cs typeface="+mn-cs"/>
              </a:rPr>
              <a:t> RE	 No		</a:t>
            </a:r>
            <a:r>
              <a:rPr lang="en-US" sz="2400" dirty="0" err="1">
                <a:latin typeface="Arial" charset="0"/>
                <a:cs typeface="+mn-cs"/>
              </a:rPr>
              <a:t>No</a:t>
            </a:r>
            <a:r>
              <a:rPr lang="en-US" sz="2400" dirty="0">
                <a:latin typeface="Arial" charset="0"/>
                <a:cs typeface="+mn-cs"/>
              </a:rPr>
              <a:t>		</a:t>
            </a:r>
            <a:r>
              <a:rPr lang="en-US" sz="2400" dirty="0" err="1">
                <a:latin typeface="Arial" charset="0"/>
                <a:cs typeface="+mn-cs"/>
              </a:rPr>
              <a:t>No</a:t>
            </a:r>
            <a:endParaRPr lang="en-US" sz="2400" dirty="0">
              <a:latin typeface="Arial" charset="0"/>
              <a:cs typeface="+mn-cs"/>
            </a:endParaRPr>
          </a:p>
          <a:p>
            <a:pPr fontAlgn="auto">
              <a:spcBef>
                <a:spcPts val="0"/>
              </a:spcBef>
              <a:spcAft>
                <a:spcPts val="0"/>
              </a:spcAft>
              <a:defRPr/>
            </a:pPr>
            <a:r>
              <a:rPr lang="en-US" sz="2400" dirty="0">
                <a:latin typeface="Arial" charset="0"/>
                <a:cs typeface="+mn-cs"/>
              </a:rPr>
              <a:t>     - </a:t>
            </a:r>
            <a:r>
              <a:rPr lang="en-US" sz="2400" dirty="0" err="1">
                <a:latin typeface="Arial" charset="0"/>
                <a:cs typeface="+mn-cs"/>
              </a:rPr>
              <a:t>Riesgo</a:t>
            </a:r>
            <a:r>
              <a:rPr lang="en-US" sz="2400" dirty="0">
                <a:latin typeface="Arial" charset="0"/>
                <a:cs typeface="+mn-cs"/>
              </a:rPr>
              <a:t> </a:t>
            </a:r>
            <a:r>
              <a:rPr lang="en-US" sz="2400" dirty="0" err="1">
                <a:latin typeface="Arial" charset="0"/>
                <a:cs typeface="+mn-cs"/>
              </a:rPr>
              <a:t>elevado</a:t>
            </a:r>
            <a:r>
              <a:rPr lang="en-US" sz="2400" dirty="0">
                <a:latin typeface="Arial" charset="0"/>
                <a:cs typeface="+mn-cs"/>
              </a:rPr>
              <a:t>	 	Si		</a:t>
            </a:r>
            <a:r>
              <a:rPr lang="en-US" sz="2400" dirty="0" err="1">
                <a:latin typeface="Arial" charset="0"/>
                <a:cs typeface="+mn-cs"/>
              </a:rPr>
              <a:t>Si</a:t>
            </a:r>
            <a:r>
              <a:rPr lang="en-US" sz="2400" dirty="0">
                <a:latin typeface="Arial" charset="0"/>
                <a:cs typeface="+mn-cs"/>
              </a:rPr>
              <a:t>		No</a:t>
            </a:r>
          </a:p>
          <a:p>
            <a:pPr fontAlgn="auto">
              <a:spcBef>
                <a:spcPts val="0"/>
              </a:spcBef>
              <a:spcAft>
                <a:spcPts val="0"/>
              </a:spcAft>
              <a:defRPr/>
            </a:pPr>
            <a:r>
              <a:rPr lang="en-US" sz="2400" dirty="0">
                <a:latin typeface="Arial" charset="0"/>
                <a:cs typeface="+mn-cs"/>
              </a:rPr>
              <a:t>     - LAL Ph+		 	Si*		Si*		No</a:t>
            </a:r>
          </a:p>
          <a:p>
            <a:pPr fontAlgn="auto">
              <a:spcBef>
                <a:spcPts val="0"/>
              </a:spcBef>
              <a:spcAft>
                <a:spcPts val="0"/>
              </a:spcAft>
              <a:defRPr/>
            </a:pPr>
            <a:r>
              <a:rPr lang="en-US" sz="2400" dirty="0">
                <a:latin typeface="Arial" charset="0"/>
                <a:cs typeface="+mn-cs"/>
              </a:rPr>
              <a:t>     - LAL-B </a:t>
            </a:r>
            <a:r>
              <a:rPr lang="en-US" sz="2400" dirty="0" err="1">
                <a:latin typeface="Arial" charset="0"/>
                <a:cs typeface="+mn-cs"/>
              </a:rPr>
              <a:t>madura</a:t>
            </a:r>
            <a:r>
              <a:rPr lang="en-US" sz="2400" dirty="0">
                <a:latin typeface="Arial" charset="0"/>
                <a:cs typeface="+mn-cs"/>
              </a:rPr>
              <a:t>	 	No		</a:t>
            </a:r>
            <a:r>
              <a:rPr lang="en-US" sz="2400" dirty="0" err="1">
                <a:latin typeface="Arial" charset="0"/>
                <a:cs typeface="+mn-cs"/>
              </a:rPr>
              <a:t>No</a:t>
            </a:r>
            <a:r>
              <a:rPr lang="en-US" sz="2400" dirty="0">
                <a:latin typeface="Arial" charset="0"/>
                <a:cs typeface="+mn-cs"/>
              </a:rPr>
              <a:t>		</a:t>
            </a:r>
            <a:r>
              <a:rPr lang="en-US" sz="2400" dirty="0" err="1">
                <a:latin typeface="Arial" charset="0"/>
                <a:cs typeface="+mn-cs"/>
              </a:rPr>
              <a:t>No</a:t>
            </a:r>
            <a:endParaRPr lang="en-US" sz="2400" dirty="0">
              <a:latin typeface="Arial" charset="0"/>
              <a:cs typeface="+mn-cs"/>
            </a:endParaRPr>
          </a:p>
          <a:p>
            <a:pPr fontAlgn="auto">
              <a:spcBef>
                <a:spcPts val="0"/>
              </a:spcBef>
              <a:spcAft>
                <a:spcPts val="0"/>
              </a:spcAft>
              <a:defRPr/>
            </a:pPr>
            <a:r>
              <a:rPr lang="en-US" sz="2400" dirty="0">
                <a:latin typeface="Arial" charset="0"/>
                <a:cs typeface="+mn-cs"/>
              </a:rPr>
              <a:t>     - LAL </a:t>
            </a:r>
            <a:r>
              <a:rPr lang="en-US" sz="2400" dirty="0" err="1">
                <a:latin typeface="Arial" charset="0"/>
                <a:cs typeface="+mn-cs"/>
              </a:rPr>
              <a:t>edad</a:t>
            </a:r>
            <a:r>
              <a:rPr lang="en-US" sz="2400" dirty="0">
                <a:latin typeface="Arial" charset="0"/>
                <a:cs typeface="+mn-cs"/>
              </a:rPr>
              <a:t> </a:t>
            </a:r>
            <a:r>
              <a:rPr lang="en-US" sz="2400" dirty="0" err="1">
                <a:latin typeface="Arial" charset="0"/>
                <a:cs typeface="+mn-cs"/>
              </a:rPr>
              <a:t>avanzada</a:t>
            </a:r>
            <a:r>
              <a:rPr lang="en-US" sz="2400" dirty="0">
                <a:latin typeface="Arial" charset="0"/>
                <a:cs typeface="+mn-cs"/>
              </a:rPr>
              <a:t>	¿AIR?		¿AIR?		No</a:t>
            </a:r>
          </a:p>
          <a:p>
            <a:pPr fontAlgn="auto">
              <a:spcBef>
                <a:spcPts val="0"/>
              </a:spcBef>
              <a:spcAft>
                <a:spcPts val="0"/>
              </a:spcAft>
              <a:defRPr/>
            </a:pPr>
            <a:endParaRPr lang="en-US" sz="2400" dirty="0">
              <a:latin typeface="Arial" charset="0"/>
              <a:cs typeface="+mn-cs"/>
            </a:endParaRPr>
          </a:p>
          <a:p>
            <a:pPr fontAlgn="auto">
              <a:spcBef>
                <a:spcPts val="0"/>
              </a:spcBef>
              <a:spcAft>
                <a:spcPts val="0"/>
              </a:spcAft>
              <a:defRPr/>
            </a:pPr>
            <a:r>
              <a:rPr lang="en-US" sz="2400" b="1" dirty="0">
                <a:latin typeface="Arial" charset="0"/>
                <a:cs typeface="+mn-cs"/>
              </a:rPr>
              <a:t>RC&gt;1</a:t>
            </a:r>
            <a:r>
              <a:rPr lang="en-US" sz="2400" dirty="0">
                <a:latin typeface="Arial" charset="0"/>
                <a:cs typeface="+mn-cs"/>
              </a:rPr>
              <a:t>				Si		</a:t>
            </a:r>
            <a:r>
              <a:rPr lang="en-US" sz="2400" dirty="0" err="1">
                <a:latin typeface="Arial" charset="0"/>
                <a:cs typeface="+mn-cs"/>
              </a:rPr>
              <a:t>Si</a:t>
            </a:r>
            <a:r>
              <a:rPr lang="en-US" sz="2400" dirty="0">
                <a:latin typeface="Arial" charset="0"/>
                <a:cs typeface="+mn-cs"/>
              </a:rPr>
              <a:t>		No</a:t>
            </a:r>
          </a:p>
          <a:p>
            <a:pPr fontAlgn="auto">
              <a:spcBef>
                <a:spcPts val="0"/>
              </a:spcBef>
              <a:spcAft>
                <a:spcPts val="0"/>
              </a:spcAft>
              <a:defRPr/>
            </a:pPr>
            <a:endParaRPr lang="en-US" sz="2400" dirty="0">
              <a:latin typeface="Arial" charset="0"/>
              <a:cs typeface="+mn-cs"/>
            </a:endParaRPr>
          </a:p>
        </p:txBody>
      </p:sp>
      <p:cxnSp>
        <p:nvCxnSpPr>
          <p:cNvPr id="7" name="6 Conector recto"/>
          <p:cNvCxnSpPr/>
          <p:nvPr/>
        </p:nvCxnSpPr>
        <p:spPr>
          <a:xfrm>
            <a:off x="285750" y="2357438"/>
            <a:ext cx="8572500" cy="1587"/>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773" name="Group 69"/>
          <p:cNvGraphicFramePr>
            <a:graphicFrameLocks noGrp="1"/>
          </p:cNvGraphicFramePr>
          <p:nvPr/>
        </p:nvGraphicFramePr>
        <p:xfrm>
          <a:off x="428625" y="1143000"/>
          <a:ext cx="8135937" cy="5538725"/>
        </p:xfrm>
        <a:graphic>
          <a:graphicData uri="http://schemas.openxmlformats.org/drawingml/2006/table">
            <a:tbl>
              <a:tblPr/>
              <a:tblGrid>
                <a:gridCol w="5603885"/>
                <a:gridCol w="2532052"/>
              </a:tblGrid>
              <a:tr h="3349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rgbClr val="2515F9"/>
                          </a:solidFill>
                          <a:effectLst/>
                          <a:latin typeface="Arial" pitchFamily="34" charset="0"/>
                        </a:rPr>
                        <a:t>Risk group</a:t>
                      </a: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1" u="none" strike="noStrike" cap="none" normalizeH="0" baseline="0" dirty="0" smtClean="0">
                          <a:ln>
                            <a:noFill/>
                          </a:ln>
                          <a:solidFill>
                            <a:srgbClr val="2515F9"/>
                          </a:solidFill>
                          <a:effectLst/>
                          <a:latin typeface="Arial" pitchFamily="34" charset="0"/>
                        </a:rPr>
                        <a:t>Post-</a:t>
                      </a:r>
                      <a:r>
                        <a:rPr kumimoji="0" lang="es-ES" sz="2800" b="1" i="1" u="none" strike="noStrike" cap="none" normalizeH="0" baseline="0" dirty="0" err="1" smtClean="0">
                          <a:ln>
                            <a:noFill/>
                          </a:ln>
                          <a:solidFill>
                            <a:srgbClr val="2515F9"/>
                          </a:solidFill>
                          <a:effectLst/>
                          <a:latin typeface="Arial" pitchFamily="34" charset="0"/>
                        </a:rPr>
                        <a:t>remission</a:t>
                      </a:r>
                      <a:r>
                        <a:rPr kumimoji="0" lang="es-ES" sz="2800" b="1" i="1" u="none" strike="noStrike" cap="none" normalizeH="0" baseline="0" dirty="0" smtClean="0">
                          <a:ln>
                            <a:noFill/>
                          </a:ln>
                          <a:solidFill>
                            <a:srgbClr val="2515F9"/>
                          </a:solidFill>
                          <a:effectLst/>
                          <a:latin typeface="Arial" pitchFamily="34" charset="0"/>
                        </a:rPr>
                        <a:t> </a:t>
                      </a:r>
                      <a:r>
                        <a:rPr kumimoji="0" lang="es-ES" sz="2800" b="1" i="1" u="none" strike="noStrike" cap="none" normalizeH="0" baseline="0" dirty="0" err="1" smtClean="0">
                          <a:ln>
                            <a:noFill/>
                          </a:ln>
                          <a:solidFill>
                            <a:srgbClr val="2515F9"/>
                          </a:solidFill>
                          <a:effectLst/>
                          <a:latin typeface="Arial" pitchFamily="34" charset="0"/>
                        </a:rPr>
                        <a:t>tx</a:t>
                      </a:r>
                      <a:endParaRPr kumimoji="0" lang="es-ES" sz="2800" b="1" i="1" u="none" strike="noStrike" cap="none" normalizeH="0" baseline="0" dirty="0" smtClean="0">
                        <a:ln>
                          <a:noFill/>
                        </a:ln>
                        <a:solidFill>
                          <a:srgbClr val="2515F9"/>
                        </a:solidFill>
                        <a:effectLst/>
                        <a:latin typeface="Arial"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1192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200" b="1" i="0" u="none" strike="noStrike" cap="none" normalizeH="0" baseline="0" dirty="0" err="1" smtClean="0">
                          <a:ln>
                            <a:noFill/>
                          </a:ln>
                          <a:solidFill>
                            <a:schemeClr val="tx1"/>
                          </a:solidFill>
                          <a:effectLst/>
                          <a:latin typeface="Arial" pitchFamily="34" charset="0"/>
                        </a:rPr>
                        <a:t>Thymic</a:t>
                      </a:r>
                      <a:r>
                        <a:rPr kumimoji="0" lang="es-ES" sz="2200" b="1" i="0" u="none" strike="noStrike" cap="none" normalizeH="0" baseline="0" dirty="0" smtClean="0">
                          <a:ln>
                            <a:noFill/>
                          </a:ln>
                          <a:solidFill>
                            <a:schemeClr val="tx1"/>
                          </a:solidFill>
                          <a:effectLst/>
                          <a:latin typeface="Arial" pitchFamily="34" charset="0"/>
                        </a:rPr>
                        <a:t> T-ALL </a:t>
                      </a:r>
                      <a:r>
                        <a:rPr kumimoji="0" lang="es-ES" sz="2200" b="1" i="0" u="none" strike="noStrike" cap="none" normalizeH="0" baseline="0" dirty="0" err="1" smtClean="0">
                          <a:ln>
                            <a:noFill/>
                          </a:ln>
                          <a:solidFill>
                            <a:schemeClr val="tx1"/>
                          </a:solidFill>
                          <a:effectLst/>
                          <a:latin typeface="Arial" pitchFamily="34" charset="0"/>
                        </a:rPr>
                        <a:t>with</a:t>
                      </a:r>
                      <a:r>
                        <a:rPr kumimoji="0" lang="es-ES" sz="2200" b="1" i="0" u="none" strike="noStrike" cap="none" normalizeH="0" baseline="0" dirty="0" smtClean="0">
                          <a:ln>
                            <a:noFill/>
                          </a:ln>
                          <a:solidFill>
                            <a:schemeClr val="tx1"/>
                          </a:solidFill>
                          <a:effectLst/>
                          <a:latin typeface="Arial" pitchFamily="34" charset="0"/>
                        </a:rPr>
                        <a:t> favorable </a:t>
                      </a:r>
                      <a:r>
                        <a:rPr kumimoji="0" lang="es-ES" sz="2200" b="1" i="0" u="none" strike="noStrike" cap="none" normalizeH="0" baseline="0" dirty="0" err="1" smtClean="0">
                          <a:ln>
                            <a:noFill/>
                          </a:ln>
                          <a:solidFill>
                            <a:schemeClr val="tx1"/>
                          </a:solidFill>
                          <a:effectLst/>
                          <a:latin typeface="Arial" pitchFamily="34" charset="0"/>
                        </a:rPr>
                        <a:t>markers</a:t>
                      </a:r>
                      <a:endParaRPr kumimoji="0" lang="es-ES" sz="22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rPr>
                        <a:t> </a:t>
                      </a:r>
                      <a:r>
                        <a:rPr kumimoji="0" lang="es-ES" sz="2000" b="0" i="0" u="none" strike="noStrike" cap="none" normalizeH="0" baseline="0" dirty="0" err="1" smtClean="0">
                          <a:ln>
                            <a:noFill/>
                          </a:ln>
                          <a:solidFill>
                            <a:schemeClr val="tx1"/>
                          </a:solidFill>
                          <a:effectLst/>
                          <a:latin typeface="Arial" pitchFamily="34" charset="0"/>
                        </a:rPr>
                        <a:t>Absence</a:t>
                      </a:r>
                      <a:r>
                        <a:rPr kumimoji="0" lang="es-ES" sz="2000" b="0" i="0" u="none" strike="noStrike" cap="none" normalizeH="0" baseline="0" dirty="0" smtClean="0">
                          <a:ln>
                            <a:noFill/>
                          </a:ln>
                          <a:solidFill>
                            <a:schemeClr val="tx1"/>
                          </a:solidFill>
                          <a:effectLst/>
                          <a:latin typeface="Arial" pitchFamily="34" charset="0"/>
                        </a:rPr>
                        <a:t> of HOX11L2 (TLX3) </a:t>
                      </a:r>
                      <a:r>
                        <a:rPr kumimoji="0" lang="es-ES" sz="2000" b="0" i="0" u="none" strike="noStrike" cap="none" normalizeH="0" baseline="0" dirty="0" err="1" smtClean="0">
                          <a:ln>
                            <a:noFill/>
                          </a:ln>
                          <a:solidFill>
                            <a:schemeClr val="tx1"/>
                          </a:solidFill>
                          <a:effectLst/>
                          <a:latin typeface="Arial" pitchFamily="34" charset="0"/>
                        </a:rPr>
                        <a:t>expression</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rPr>
                        <a:t> </a:t>
                      </a:r>
                      <a:r>
                        <a:rPr kumimoji="0" lang="es-ES" sz="2000" b="0" i="0" u="none" strike="noStrike" cap="none" normalizeH="0" baseline="0" dirty="0" err="1" smtClean="0">
                          <a:ln>
                            <a:noFill/>
                          </a:ln>
                          <a:solidFill>
                            <a:schemeClr val="tx1"/>
                          </a:solidFill>
                          <a:effectLst/>
                          <a:latin typeface="Arial" pitchFamily="34" charset="0"/>
                        </a:rPr>
                        <a:t>Low</a:t>
                      </a:r>
                      <a:r>
                        <a:rPr kumimoji="0" lang="es-ES" sz="2000" b="0" i="0" u="none" strike="noStrike" cap="none" normalizeH="0" baseline="0" dirty="0" smtClean="0">
                          <a:ln>
                            <a:noFill/>
                          </a:ln>
                          <a:solidFill>
                            <a:schemeClr val="tx1"/>
                          </a:solidFill>
                          <a:effectLst/>
                          <a:latin typeface="Arial" pitchFamily="34" charset="0"/>
                        </a:rPr>
                        <a:t> BAALC/ERG </a:t>
                      </a:r>
                      <a:r>
                        <a:rPr kumimoji="0" lang="es-ES" sz="2000" b="0" i="0" u="none" strike="noStrike" cap="none" normalizeH="0" baseline="0" dirty="0" err="1" smtClean="0">
                          <a:ln>
                            <a:noFill/>
                          </a:ln>
                          <a:solidFill>
                            <a:schemeClr val="tx1"/>
                          </a:solidFill>
                          <a:effectLst/>
                          <a:latin typeface="Arial" pitchFamily="34" charset="0"/>
                        </a:rPr>
                        <a:t>expression</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rPr>
                        <a:t> HOX11 (TLX1) </a:t>
                      </a:r>
                      <a:r>
                        <a:rPr kumimoji="0" lang="es-ES" sz="2000" b="0" i="0" u="none" strike="noStrike" cap="none" normalizeH="0" baseline="0" dirty="0" err="1" smtClean="0">
                          <a:ln>
                            <a:noFill/>
                          </a:ln>
                          <a:solidFill>
                            <a:schemeClr val="tx1"/>
                          </a:solidFill>
                          <a:effectLst/>
                          <a:latin typeface="Arial" pitchFamily="34" charset="0"/>
                        </a:rPr>
                        <a:t>high</a:t>
                      </a:r>
                      <a:r>
                        <a:rPr kumimoji="0" lang="es-ES" sz="2000" b="0" i="0" u="none" strike="noStrike" cap="none" normalizeH="0" baseline="0" dirty="0" smtClean="0">
                          <a:ln>
                            <a:noFill/>
                          </a:ln>
                          <a:solidFill>
                            <a:schemeClr val="tx1"/>
                          </a:solidFill>
                          <a:effectLst/>
                          <a:latin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sz="2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pitchFamily="34" charset="0"/>
                        </a:rPr>
                        <a:t>CT-based</a:t>
                      </a:r>
                      <a:endParaRPr kumimoji="0" lang="en-US" sz="2200" b="0" i="0" u="none" strike="noStrike" cap="none" normalizeH="0" baseline="0" dirty="0" smtClean="0">
                        <a:ln>
                          <a:noFill/>
                        </a:ln>
                        <a:solidFill>
                          <a:srgbClr val="800000"/>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2701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200" b="1" i="0" u="none" strike="noStrike" cap="none" normalizeH="0" baseline="0" dirty="0" err="1" smtClean="0">
                          <a:ln>
                            <a:noFill/>
                          </a:ln>
                          <a:solidFill>
                            <a:schemeClr val="tx1"/>
                          </a:solidFill>
                          <a:effectLst/>
                          <a:latin typeface="Arial" pitchFamily="34" charset="0"/>
                        </a:rPr>
                        <a:t>Thymic</a:t>
                      </a:r>
                      <a:r>
                        <a:rPr kumimoji="0" lang="es-ES" sz="2200" b="1" i="0" u="none" strike="noStrike" cap="none" normalizeH="0" baseline="0" dirty="0" smtClean="0">
                          <a:ln>
                            <a:noFill/>
                          </a:ln>
                          <a:solidFill>
                            <a:schemeClr val="tx1"/>
                          </a:solidFill>
                          <a:effectLst/>
                          <a:latin typeface="Arial" pitchFamily="34" charset="0"/>
                        </a:rPr>
                        <a:t> T-ALL </a:t>
                      </a:r>
                      <a:r>
                        <a:rPr kumimoji="0" lang="es-ES" sz="2200" b="1" i="0" u="none" strike="noStrike" cap="none" normalizeH="0" baseline="0" dirty="0" err="1" smtClean="0">
                          <a:ln>
                            <a:noFill/>
                          </a:ln>
                          <a:solidFill>
                            <a:schemeClr val="tx1"/>
                          </a:solidFill>
                          <a:effectLst/>
                          <a:latin typeface="Arial" pitchFamily="34" charset="0"/>
                        </a:rPr>
                        <a:t>with</a:t>
                      </a:r>
                      <a:r>
                        <a:rPr kumimoji="0" lang="es-ES" sz="2200" b="1" i="0" u="none" strike="noStrike" cap="none" normalizeH="0" baseline="0" dirty="0" smtClean="0">
                          <a:ln>
                            <a:noFill/>
                          </a:ln>
                          <a:solidFill>
                            <a:schemeClr val="tx1"/>
                          </a:solidFill>
                          <a:effectLst/>
                          <a:latin typeface="Arial" pitchFamily="34" charset="0"/>
                        </a:rPr>
                        <a:t> </a:t>
                      </a:r>
                      <a:r>
                        <a:rPr kumimoji="0" lang="es-ES" sz="2200" b="1" i="0" u="none" strike="noStrike" cap="none" normalizeH="0" baseline="0" dirty="0" err="1" smtClean="0">
                          <a:ln>
                            <a:noFill/>
                          </a:ln>
                          <a:solidFill>
                            <a:schemeClr val="tx1"/>
                          </a:solidFill>
                          <a:effectLst/>
                          <a:latin typeface="Arial" pitchFamily="34" charset="0"/>
                        </a:rPr>
                        <a:t>unfavorable</a:t>
                      </a:r>
                      <a:r>
                        <a:rPr kumimoji="0" lang="es-ES" sz="2200" b="1" i="0" u="none" strike="noStrike" cap="none" normalizeH="0" baseline="0" dirty="0" smtClean="0">
                          <a:ln>
                            <a:noFill/>
                          </a:ln>
                          <a:solidFill>
                            <a:schemeClr val="tx1"/>
                          </a:solidFill>
                          <a:effectLst/>
                          <a:latin typeface="Arial" pitchFamily="34" charset="0"/>
                        </a:rPr>
                        <a:t> </a:t>
                      </a:r>
                      <a:r>
                        <a:rPr kumimoji="0" lang="es-ES" sz="2200" b="1" i="0" u="none" strike="noStrike" cap="none" normalizeH="0" baseline="0" dirty="0" err="1" smtClean="0">
                          <a:ln>
                            <a:noFill/>
                          </a:ln>
                          <a:solidFill>
                            <a:schemeClr val="tx1"/>
                          </a:solidFill>
                          <a:effectLst/>
                          <a:latin typeface="Arial" pitchFamily="34" charset="0"/>
                        </a:rPr>
                        <a:t>markers</a:t>
                      </a:r>
                      <a:endParaRPr kumimoji="0" lang="es-ES" sz="2200" b="1"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ES" sz="1800" b="0" i="0" u="none" strike="noStrike" cap="none" normalizeH="0" baseline="0" dirty="0" smtClean="0">
                          <a:ln>
                            <a:noFill/>
                          </a:ln>
                          <a:solidFill>
                            <a:schemeClr val="tx1"/>
                          </a:solidFill>
                          <a:effectLst/>
                          <a:latin typeface="Arial" pitchFamily="34" charset="0"/>
                        </a:rPr>
                        <a:t> </a:t>
                      </a:r>
                      <a:r>
                        <a:rPr kumimoji="0" lang="es-ES" sz="2000" b="0" i="0" u="none" strike="noStrike" cap="none" normalizeH="0" baseline="0" dirty="0" smtClean="0">
                          <a:ln>
                            <a:noFill/>
                          </a:ln>
                          <a:solidFill>
                            <a:schemeClr val="tx1"/>
                          </a:solidFill>
                          <a:effectLst/>
                          <a:latin typeface="Arial" pitchFamily="34" charset="0"/>
                        </a:rPr>
                        <a:t>HOX11L2 (TLX3) </a:t>
                      </a:r>
                      <a:r>
                        <a:rPr kumimoji="0" lang="es-ES" sz="2000" b="0" i="0" u="none" strike="noStrike" cap="none" normalizeH="0" baseline="0" dirty="0" err="1" smtClean="0">
                          <a:ln>
                            <a:noFill/>
                          </a:ln>
                          <a:solidFill>
                            <a:schemeClr val="tx1"/>
                          </a:solidFill>
                          <a:effectLst/>
                          <a:latin typeface="Arial" pitchFamily="34" charset="0"/>
                        </a:rPr>
                        <a:t>expression</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s-ES" sz="2000" b="0" i="0" u="none" strike="noStrike" cap="none" normalizeH="0" baseline="0" dirty="0" smtClean="0">
                          <a:ln>
                            <a:noFill/>
                          </a:ln>
                          <a:solidFill>
                            <a:schemeClr val="tx1"/>
                          </a:solidFill>
                          <a:effectLst/>
                          <a:latin typeface="Arial" pitchFamily="34" charset="0"/>
                        </a:rPr>
                        <a:t> </a:t>
                      </a:r>
                      <a:r>
                        <a:rPr kumimoji="0" lang="es-ES" sz="2000" b="0" i="0" u="none" strike="noStrike" cap="none" normalizeH="0" baseline="0" dirty="0" err="1" smtClean="0">
                          <a:ln>
                            <a:noFill/>
                          </a:ln>
                          <a:solidFill>
                            <a:schemeClr val="tx1"/>
                          </a:solidFill>
                          <a:effectLst/>
                          <a:latin typeface="Arial" pitchFamily="34" charset="0"/>
                        </a:rPr>
                        <a:t>High</a:t>
                      </a:r>
                      <a:r>
                        <a:rPr kumimoji="0" lang="es-ES" sz="2000" b="0" i="0" u="none" strike="noStrike" cap="none" normalizeH="0" baseline="0" dirty="0" smtClean="0">
                          <a:ln>
                            <a:noFill/>
                          </a:ln>
                          <a:solidFill>
                            <a:schemeClr val="tx1"/>
                          </a:solidFill>
                          <a:effectLst/>
                          <a:latin typeface="Arial" pitchFamily="34" charset="0"/>
                        </a:rPr>
                        <a:t> BAALC </a:t>
                      </a:r>
                      <a:r>
                        <a:rPr kumimoji="0" lang="es-ES" sz="2000" b="0" i="0" u="none" strike="noStrike" cap="none" normalizeH="0" baseline="0" dirty="0" err="1" smtClean="0">
                          <a:ln>
                            <a:noFill/>
                          </a:ln>
                          <a:solidFill>
                            <a:schemeClr val="tx1"/>
                          </a:solidFill>
                          <a:effectLst/>
                          <a:latin typeface="Arial" pitchFamily="34" charset="0"/>
                        </a:rPr>
                        <a:t>or</a:t>
                      </a:r>
                      <a:r>
                        <a:rPr kumimoji="0" lang="es-ES" sz="2000" b="0" i="0" u="none" strike="noStrike" cap="none" normalizeH="0" baseline="0" dirty="0" smtClean="0">
                          <a:ln>
                            <a:noFill/>
                          </a:ln>
                          <a:solidFill>
                            <a:schemeClr val="tx1"/>
                          </a:solidFill>
                          <a:effectLst/>
                          <a:latin typeface="Arial" pitchFamily="34" charset="0"/>
                        </a:rPr>
                        <a:t> ERG </a:t>
                      </a:r>
                      <a:r>
                        <a:rPr kumimoji="0" lang="es-ES" sz="2000" b="0" i="0" u="none" strike="noStrike" cap="none" normalizeH="0" baseline="0" dirty="0" err="1" smtClean="0">
                          <a:ln>
                            <a:noFill/>
                          </a:ln>
                          <a:solidFill>
                            <a:schemeClr val="tx1"/>
                          </a:solidFill>
                          <a:effectLst/>
                          <a:latin typeface="Arial" pitchFamily="34" charset="0"/>
                        </a:rPr>
                        <a:t>expression</a:t>
                      </a:r>
                      <a:endParaRPr kumimoji="0" lang="es-ES" sz="2000" b="0" i="0" u="none" strike="noStrike" cap="none" normalizeH="0" baseline="0" dirty="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200" b="1" i="0" u="none" strike="noStrike" cap="none" normalizeH="0" baseline="0" dirty="0" err="1" smtClean="0">
                          <a:ln>
                            <a:noFill/>
                          </a:ln>
                          <a:solidFill>
                            <a:schemeClr val="tx1"/>
                          </a:solidFill>
                          <a:effectLst/>
                          <a:latin typeface="Arial" pitchFamily="34" charset="0"/>
                        </a:rPr>
                        <a:t>Early</a:t>
                      </a:r>
                      <a:r>
                        <a:rPr kumimoji="0" lang="es-ES" sz="2200" b="1" i="0" u="none" strike="noStrike" cap="none" normalizeH="0" baseline="0" dirty="0" smtClean="0">
                          <a:ln>
                            <a:noFill/>
                          </a:ln>
                          <a:solidFill>
                            <a:schemeClr val="tx1"/>
                          </a:solidFill>
                          <a:effectLst/>
                          <a:latin typeface="Arial" pitchFamily="34" charset="0"/>
                        </a:rPr>
                        <a:t> T-ALL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s-ES" sz="2200" b="1" i="0" u="none" strike="noStrike" cap="none" normalizeH="0" baseline="0" dirty="0" err="1" smtClean="0">
                          <a:ln>
                            <a:noFill/>
                          </a:ln>
                          <a:solidFill>
                            <a:schemeClr val="tx1"/>
                          </a:solidFill>
                          <a:effectLst/>
                          <a:latin typeface="Arial" pitchFamily="34" charset="0"/>
                        </a:rPr>
                        <a:t>Mature</a:t>
                      </a:r>
                      <a:r>
                        <a:rPr kumimoji="0" lang="es-ES" sz="2200" b="1" i="0" u="none" strike="noStrike" cap="none" normalizeH="0" baseline="0" dirty="0" smtClean="0">
                          <a:ln>
                            <a:noFill/>
                          </a:ln>
                          <a:solidFill>
                            <a:schemeClr val="tx1"/>
                          </a:solidFill>
                          <a:effectLst/>
                          <a:latin typeface="Arial" pitchFamily="34" charset="0"/>
                        </a:rPr>
                        <a:t> T – ALL</a:t>
                      </a:r>
                      <a:endParaRPr kumimoji="0" lang="en-US" sz="22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err="1" smtClean="0">
                          <a:ln>
                            <a:noFill/>
                          </a:ln>
                          <a:solidFill>
                            <a:schemeClr val="tx1"/>
                          </a:solidFill>
                          <a:effectLst/>
                          <a:latin typeface="Arial" pitchFamily="34" charset="0"/>
                          <a:sym typeface="Symbol" pitchFamily="18" charset="2"/>
                        </a:rPr>
                        <a:t>AlloHCT</a:t>
                      </a:r>
                      <a:r>
                        <a:rPr kumimoji="0" lang="en-US" sz="2200" b="0" i="0" u="none" strike="noStrike" cap="none" normalizeH="0" baseline="0" dirty="0" smtClean="0">
                          <a:ln>
                            <a:noFill/>
                          </a:ln>
                          <a:solidFill>
                            <a:schemeClr val="tx1"/>
                          </a:solidFill>
                          <a:effectLst/>
                          <a:latin typeface="Arial" pitchFamily="34" charset="0"/>
                          <a:sym typeface="Symbol" pitchFamily="18" charset="2"/>
                        </a:rPr>
                        <a:t> in CR1?</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itchFamily="34" charset="0"/>
                        <a:sym typeface="Symbol" pitchFamily="18" charset="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5050"/>
                    </a:solidFill>
                  </a:tcPr>
                </a:tc>
              </a:tr>
            </a:tbl>
          </a:graphicData>
        </a:graphic>
      </p:graphicFrame>
      <p:sp>
        <p:nvSpPr>
          <p:cNvPr id="43024" name="Rectangle 19"/>
          <p:cNvSpPr>
            <a:spLocks noChangeArrowheads="1"/>
          </p:cNvSpPr>
          <p:nvPr/>
        </p:nvSpPr>
        <p:spPr bwMode="auto">
          <a:xfrm>
            <a:off x="0" y="333375"/>
            <a:ext cx="8929688" cy="714375"/>
          </a:xfrm>
          <a:prstGeom prst="rect">
            <a:avLst/>
          </a:prstGeom>
          <a:noFill/>
          <a:ln w="9525">
            <a:noFill/>
            <a:miter lim="800000"/>
            <a:headEnd/>
            <a:tailEnd/>
          </a:ln>
        </p:spPr>
        <p:txBody>
          <a:bodyPr lIns="82945" tIns="41473" rIns="82945" bIns="41473" anchor="ctr"/>
          <a:lstStyle/>
          <a:p>
            <a:pPr algn="ctr" defTabSz="414338"/>
            <a:r>
              <a:rPr lang="es-ES" sz="2800" b="1">
                <a:solidFill>
                  <a:srgbClr val="2515F9"/>
                </a:solidFill>
              </a:rPr>
              <a:t>Risk-adapted therapy in T-ALL: proposed strategy according to molecularly defined</a:t>
            </a:r>
            <a:r>
              <a:rPr lang="es-ES" sz="2800" b="1" i="1">
                <a:solidFill>
                  <a:srgbClr val="2515F9"/>
                </a:solidFill>
              </a:rPr>
              <a:t> </a:t>
            </a:r>
            <a:r>
              <a:rPr lang="es-ES" sz="2800" b="1">
                <a:solidFill>
                  <a:srgbClr val="2515F9"/>
                </a:solidFill>
              </a:rPr>
              <a:t>subgroups</a:t>
            </a:r>
            <a:r>
              <a:rPr lang="es-ES" sz="2800" b="1" i="1">
                <a:solidFill>
                  <a:srgbClr val="2515F9"/>
                </a:solidFill>
              </a:rPr>
              <a:t> </a:t>
            </a:r>
            <a:endParaRPr lang="es-ES" sz="2800" b="1">
              <a:solidFill>
                <a:srgbClr val="2515F9"/>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CuadroTexto"/>
          <p:cNvSpPr txBox="1">
            <a:spLocks noChangeArrowheads="1"/>
          </p:cNvSpPr>
          <p:nvPr/>
        </p:nvSpPr>
        <p:spPr bwMode="auto">
          <a:xfrm>
            <a:off x="942232" y="333375"/>
            <a:ext cx="7290843" cy="523220"/>
          </a:xfrm>
          <a:prstGeom prst="rect">
            <a:avLst/>
          </a:prstGeom>
          <a:noFill/>
          <a:ln w="9525">
            <a:noFill/>
            <a:miter lim="800000"/>
            <a:headEnd/>
            <a:tailEnd/>
          </a:ln>
        </p:spPr>
        <p:txBody>
          <a:bodyPr wrap="none">
            <a:spAutoFit/>
          </a:bodyPr>
          <a:lstStyle/>
          <a:p>
            <a:pPr algn="ctr"/>
            <a:r>
              <a:rPr lang="en-US" sz="2800" b="1" dirty="0" smtClean="0">
                <a:solidFill>
                  <a:srgbClr val="3022EC"/>
                </a:solidFill>
              </a:rPr>
              <a:t>Will MRD negativity stop more </a:t>
            </a:r>
            <a:r>
              <a:rPr lang="en-US" sz="2800" b="1" dirty="0" err="1" smtClean="0">
                <a:solidFill>
                  <a:srgbClr val="3022EC"/>
                </a:solidFill>
              </a:rPr>
              <a:t>allografts</a:t>
            </a:r>
            <a:r>
              <a:rPr lang="en-US" sz="2800" b="1" dirty="0" smtClean="0">
                <a:solidFill>
                  <a:srgbClr val="3022EC"/>
                </a:solidFill>
              </a:rPr>
              <a:t>?</a:t>
            </a:r>
            <a:endParaRPr lang="en-US" sz="2800" b="1" dirty="0">
              <a:solidFill>
                <a:srgbClr val="3022EC"/>
              </a:solidFill>
            </a:endParaRPr>
          </a:p>
        </p:txBody>
      </p:sp>
      <p:sp>
        <p:nvSpPr>
          <p:cNvPr id="20484" name="3 CuadroTexto"/>
          <p:cNvSpPr txBox="1">
            <a:spLocks noChangeArrowheads="1"/>
          </p:cNvSpPr>
          <p:nvPr/>
        </p:nvSpPr>
        <p:spPr bwMode="auto">
          <a:xfrm>
            <a:off x="5148263" y="6021388"/>
            <a:ext cx="3702050" cy="304800"/>
          </a:xfrm>
          <a:prstGeom prst="rect">
            <a:avLst/>
          </a:prstGeom>
          <a:noFill/>
          <a:ln w="9525">
            <a:noFill/>
            <a:miter lim="800000"/>
            <a:headEnd/>
            <a:tailEnd/>
          </a:ln>
        </p:spPr>
        <p:txBody>
          <a:bodyPr wrap="none">
            <a:spAutoFit/>
          </a:bodyPr>
          <a:lstStyle/>
          <a:p>
            <a:r>
              <a:rPr lang="en-US" sz="1400"/>
              <a:t>JM Ribera et al, ASH 2009, oral presentation</a:t>
            </a:r>
          </a:p>
        </p:txBody>
      </p:sp>
      <p:sp>
        <p:nvSpPr>
          <p:cNvPr id="20485" name="4 CuadroTexto"/>
          <p:cNvSpPr txBox="1">
            <a:spLocks noChangeArrowheads="1"/>
          </p:cNvSpPr>
          <p:nvPr/>
        </p:nvSpPr>
        <p:spPr bwMode="auto">
          <a:xfrm>
            <a:off x="684213" y="6092825"/>
            <a:ext cx="3721100" cy="304800"/>
          </a:xfrm>
          <a:prstGeom prst="rect">
            <a:avLst/>
          </a:prstGeom>
          <a:noFill/>
          <a:ln w="9525">
            <a:noFill/>
            <a:miter lim="800000"/>
            <a:headEnd/>
            <a:tailEnd/>
          </a:ln>
        </p:spPr>
        <p:txBody>
          <a:bodyPr wrap="none">
            <a:spAutoFit/>
          </a:bodyPr>
          <a:lstStyle/>
          <a:p>
            <a:r>
              <a:rPr lang="en-US" sz="1400"/>
              <a:t>Bassan R, et al. Blood 2009; </a:t>
            </a:r>
            <a:r>
              <a:rPr lang="ca-ES" sz="1400"/>
              <a:t>113: 4153-4162</a:t>
            </a:r>
            <a:endParaRPr lang="en-US" sz="1400"/>
          </a:p>
        </p:txBody>
      </p:sp>
      <p:pic>
        <p:nvPicPr>
          <p:cNvPr id="20487" name="Picture 7"/>
          <p:cNvPicPr>
            <a:picLocks noChangeAspect="1" noChangeArrowheads="1"/>
          </p:cNvPicPr>
          <p:nvPr/>
        </p:nvPicPr>
        <p:blipFill>
          <a:blip r:embed="rId3" cstate="print"/>
          <a:srcRect/>
          <a:stretch>
            <a:fillRect/>
          </a:stretch>
        </p:blipFill>
        <p:spPr bwMode="auto">
          <a:xfrm>
            <a:off x="0" y="1916113"/>
            <a:ext cx="4643438" cy="3673475"/>
          </a:xfrm>
          <a:prstGeom prst="rect">
            <a:avLst/>
          </a:prstGeom>
          <a:noFill/>
        </p:spPr>
      </p:pic>
      <p:pic>
        <p:nvPicPr>
          <p:cNvPr id="20488" name="Picture 8"/>
          <p:cNvPicPr>
            <a:picLocks noChangeAspect="1" noChangeArrowheads="1"/>
          </p:cNvPicPr>
          <p:nvPr/>
        </p:nvPicPr>
        <p:blipFill>
          <a:blip r:embed="rId4" cstate="print"/>
          <a:srcRect/>
          <a:stretch>
            <a:fillRect/>
          </a:stretch>
        </p:blipFill>
        <p:spPr bwMode="auto">
          <a:xfrm>
            <a:off x="4643438" y="1773238"/>
            <a:ext cx="4500562" cy="38877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Título"/>
          <p:cNvSpPr>
            <a:spLocks noGrp="1"/>
          </p:cNvSpPr>
          <p:nvPr>
            <p:ph type="ctrTitle"/>
          </p:nvPr>
        </p:nvSpPr>
        <p:spPr>
          <a:solidFill>
            <a:schemeClr val="accent4">
              <a:lumMod val="20000"/>
              <a:lumOff val="80000"/>
            </a:schemeClr>
          </a:solidFill>
          <a:ln w="12700"/>
        </p:spPr>
        <p:txBody>
          <a:bodyPr/>
          <a:lstStyle/>
          <a:p>
            <a:pPr eaLnBrk="1" hangingPunct="1">
              <a:defRPr/>
            </a:pPr>
            <a:r>
              <a:rPr lang="en-US" sz="6600" b="1" dirty="0" smtClean="0">
                <a:solidFill>
                  <a:srgbClr val="2515F9"/>
                </a:solidFill>
                <a:effectLst>
                  <a:outerShdw blurRad="38100" dist="38100" dir="2700000" algn="tl">
                    <a:srgbClr val="000000">
                      <a:alpha val="43137"/>
                    </a:srgbClr>
                  </a:outerShdw>
                </a:effectLst>
              </a:rPr>
              <a:t>LAL Ph+</a:t>
            </a:r>
          </a:p>
        </p:txBody>
      </p:sp>
      <p:sp>
        <p:nvSpPr>
          <p:cNvPr id="3" name="2 Subtítulo"/>
          <p:cNvSpPr>
            <a:spLocks noGrp="1"/>
          </p:cNvSpPr>
          <p:nvPr>
            <p:ph type="subTitle" idx="1"/>
          </p:nvPr>
        </p:nvSpPr>
        <p:spPr/>
        <p:txBody>
          <a:bodyPr rtlCol="0">
            <a:normAutofit/>
          </a:bodyPr>
          <a:lstStyle/>
          <a:p>
            <a:pPr eaLnBrk="1" fontAlgn="auto" hangingPunct="1">
              <a:spcAft>
                <a:spcPts val="0"/>
              </a:spcAft>
              <a:defRPr/>
            </a:pPr>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00063" y="2857500"/>
            <a:ext cx="7772400" cy="3286125"/>
          </a:xfrm>
          <a:solidFill>
            <a:schemeClr val="accent6">
              <a:lumMod val="20000"/>
              <a:lumOff val="80000"/>
            </a:schemeClr>
          </a:solidFill>
          <a:ln w="28575">
            <a:solidFill>
              <a:srgbClr val="2515F9"/>
            </a:solidFill>
          </a:ln>
        </p:spPr>
        <p:txBody>
          <a:bodyPr rtlCol="0">
            <a:normAutofit fontScale="90000"/>
          </a:bodyPr>
          <a:lstStyle/>
          <a:p>
            <a:pPr eaLnBrk="1" fontAlgn="auto" hangingPunct="1">
              <a:spcAft>
                <a:spcPts val="0"/>
              </a:spcAft>
              <a:defRPr/>
            </a:pPr>
            <a:r>
              <a:rPr lang="en-US" sz="3600" b="1" i="1" dirty="0" err="1" smtClean="0">
                <a:solidFill>
                  <a:srgbClr val="0000FF"/>
                </a:solidFill>
              </a:rPr>
              <a:t>Quimioterapia</a:t>
            </a:r>
            <a:r>
              <a:rPr lang="en-US" sz="3600" b="1" i="1" dirty="0" smtClean="0">
                <a:solidFill>
                  <a:srgbClr val="0000FF"/>
                </a:solidFill>
              </a:rPr>
              <a:t/>
            </a:r>
            <a:br>
              <a:rPr lang="en-US" sz="3600" b="1" i="1" dirty="0" smtClean="0">
                <a:solidFill>
                  <a:srgbClr val="0000FF"/>
                </a:solidFill>
              </a:rPr>
            </a:br>
            <a:r>
              <a:rPr lang="en-US" sz="3600" b="1" i="1" dirty="0" smtClean="0">
                <a:solidFill>
                  <a:srgbClr val="0000FF"/>
                </a:solidFill>
              </a:rPr>
              <a:t>+</a:t>
            </a:r>
            <a:br>
              <a:rPr lang="en-US" sz="3600" b="1" i="1" dirty="0" smtClean="0">
                <a:solidFill>
                  <a:srgbClr val="0000FF"/>
                </a:solidFill>
              </a:rPr>
            </a:br>
            <a:r>
              <a:rPr lang="en-US" sz="3600" b="1" i="1" dirty="0" err="1" smtClean="0">
                <a:solidFill>
                  <a:srgbClr val="0000FF"/>
                </a:solidFill>
              </a:rPr>
              <a:t>Inhibidores</a:t>
            </a:r>
            <a:r>
              <a:rPr lang="en-US" sz="3600" b="1" i="1" dirty="0" smtClean="0">
                <a:solidFill>
                  <a:srgbClr val="0000FF"/>
                </a:solidFill>
              </a:rPr>
              <a:t> de </a:t>
            </a:r>
            <a:r>
              <a:rPr lang="en-US" sz="3600" b="1" i="1" dirty="0" err="1" smtClean="0">
                <a:solidFill>
                  <a:srgbClr val="0000FF"/>
                </a:solidFill>
              </a:rPr>
              <a:t>tirosincinasa</a:t>
            </a:r>
            <a:r>
              <a:rPr lang="en-US" sz="3600" b="1" i="1" dirty="0" smtClean="0">
                <a:solidFill>
                  <a:srgbClr val="0000FF"/>
                </a:solidFill>
              </a:rPr>
              <a:t> de ABL</a:t>
            </a:r>
            <a:br>
              <a:rPr lang="en-US" sz="3600" b="1" i="1" dirty="0" smtClean="0">
                <a:solidFill>
                  <a:srgbClr val="0000FF"/>
                </a:solidFill>
              </a:rPr>
            </a:br>
            <a:r>
              <a:rPr lang="en-US" sz="3600" b="1" i="1" dirty="0" smtClean="0">
                <a:solidFill>
                  <a:srgbClr val="0000FF"/>
                </a:solidFill>
              </a:rPr>
              <a:t>+</a:t>
            </a:r>
            <a:br>
              <a:rPr lang="en-US" sz="3600" b="1" i="1" dirty="0" smtClean="0">
                <a:solidFill>
                  <a:srgbClr val="0000FF"/>
                </a:solidFill>
              </a:rPr>
            </a:br>
            <a:r>
              <a:rPr lang="en-US" sz="3600" b="1" i="1" dirty="0" err="1" smtClean="0">
                <a:solidFill>
                  <a:srgbClr val="0000FF"/>
                </a:solidFill>
              </a:rPr>
              <a:t>Trasplante</a:t>
            </a:r>
            <a:r>
              <a:rPr lang="en-US" sz="3600" b="1" i="1" dirty="0" smtClean="0">
                <a:solidFill>
                  <a:srgbClr val="0000FF"/>
                </a:solidFill>
              </a:rPr>
              <a:t> </a:t>
            </a:r>
            <a:r>
              <a:rPr lang="en-US" sz="3600" b="1" i="1" dirty="0" err="1" smtClean="0">
                <a:solidFill>
                  <a:srgbClr val="0000FF"/>
                </a:solidFill>
              </a:rPr>
              <a:t>alogénico</a:t>
            </a:r>
            <a:r>
              <a:rPr lang="en-US" sz="3600" b="1" i="1" dirty="0" smtClean="0">
                <a:solidFill>
                  <a:srgbClr val="0000FF"/>
                </a:solidFill>
              </a:rPr>
              <a:t> de </a:t>
            </a:r>
            <a:r>
              <a:rPr lang="en-US" sz="3600" b="1" i="1" dirty="0" err="1" smtClean="0">
                <a:solidFill>
                  <a:srgbClr val="0000FF"/>
                </a:solidFill>
              </a:rPr>
              <a:t>progenitores</a:t>
            </a:r>
            <a:r>
              <a:rPr lang="en-US" sz="3600" b="1" i="1" dirty="0" smtClean="0">
                <a:solidFill>
                  <a:srgbClr val="0000FF"/>
                </a:solidFill>
              </a:rPr>
              <a:t> </a:t>
            </a:r>
            <a:r>
              <a:rPr lang="en-US" sz="3600" b="1" i="1" dirty="0" err="1" smtClean="0">
                <a:solidFill>
                  <a:srgbClr val="0000FF"/>
                </a:solidFill>
              </a:rPr>
              <a:t>hematopoyéticos</a:t>
            </a:r>
            <a:r>
              <a:rPr lang="en-US" sz="3600" b="1" i="1" dirty="0" smtClean="0">
                <a:solidFill>
                  <a:srgbClr val="0000FF"/>
                </a:solidFill>
              </a:rPr>
              <a:t/>
            </a:r>
            <a:br>
              <a:rPr lang="en-US" sz="3600" b="1" i="1" dirty="0" smtClean="0">
                <a:solidFill>
                  <a:srgbClr val="0000FF"/>
                </a:solidFill>
              </a:rPr>
            </a:br>
            <a:endParaRPr lang="en-US" sz="3600" b="1" i="1" dirty="0">
              <a:solidFill>
                <a:srgbClr val="0000FF"/>
              </a:solidFill>
            </a:endParaRPr>
          </a:p>
        </p:txBody>
      </p:sp>
      <p:sp>
        <p:nvSpPr>
          <p:cNvPr id="4" name="3 CuadroTexto"/>
          <p:cNvSpPr txBox="1"/>
          <p:nvPr/>
        </p:nvSpPr>
        <p:spPr>
          <a:xfrm>
            <a:off x="683568" y="548680"/>
            <a:ext cx="7586179" cy="646331"/>
          </a:xfrm>
          <a:prstGeom prst="rect">
            <a:avLst/>
          </a:prstGeom>
          <a:noFill/>
          <a:ln w="38100">
            <a:solidFill>
              <a:srgbClr val="2515F9"/>
            </a:solidFill>
          </a:ln>
          <a:effectLst>
            <a:glow rad="228600">
              <a:schemeClr val="accent1">
                <a:satMod val="175000"/>
                <a:alpha val="40000"/>
              </a:schemeClr>
            </a:glow>
            <a:outerShdw blurRad="50800" dist="38100" dir="2700000" algn="tl" rotWithShape="0">
              <a:prstClr val="black">
                <a:alpha val="40000"/>
              </a:prstClr>
            </a:outerShdw>
          </a:effectLst>
        </p:spPr>
        <p:txBody>
          <a:bodyPr wrap="none">
            <a:spAutoFit/>
          </a:bodyPr>
          <a:lstStyle/>
          <a:p>
            <a:pPr fontAlgn="auto">
              <a:spcBef>
                <a:spcPts val="0"/>
              </a:spcBef>
              <a:spcAft>
                <a:spcPts val="0"/>
              </a:spcAft>
              <a:defRPr/>
            </a:pPr>
            <a:r>
              <a:rPr lang="en-US" sz="3600" b="1" dirty="0">
                <a:solidFill>
                  <a:srgbClr val="2515F9"/>
                </a:solidFill>
                <a:latin typeface="+mn-lt"/>
                <a:cs typeface="+mn-cs"/>
              </a:rPr>
              <a:t>LAL Ph (BCR-ABL</a:t>
            </a:r>
            <a:r>
              <a:rPr lang="en-US" sz="3600" b="1" dirty="0" smtClean="0">
                <a:solidFill>
                  <a:srgbClr val="2515F9"/>
                </a:solidFill>
                <a:latin typeface="+mn-lt"/>
                <a:cs typeface="+mn-cs"/>
              </a:rPr>
              <a:t>) en </a:t>
            </a:r>
            <a:r>
              <a:rPr lang="en-US" sz="3600" b="1" dirty="0" err="1" smtClean="0">
                <a:solidFill>
                  <a:srgbClr val="2515F9"/>
                </a:solidFill>
                <a:latin typeface="+mn-lt"/>
                <a:cs typeface="+mn-cs"/>
              </a:rPr>
              <a:t>pacientes</a:t>
            </a:r>
            <a:r>
              <a:rPr lang="en-US" sz="3600" b="1" dirty="0" smtClean="0">
                <a:solidFill>
                  <a:srgbClr val="2515F9"/>
                </a:solidFill>
                <a:latin typeface="+mn-lt"/>
                <a:cs typeface="+mn-cs"/>
              </a:rPr>
              <a:t> </a:t>
            </a:r>
            <a:r>
              <a:rPr lang="en-US" sz="3600" b="1" dirty="0" err="1" smtClean="0">
                <a:solidFill>
                  <a:srgbClr val="2515F9"/>
                </a:solidFill>
                <a:latin typeface="+mn-lt"/>
                <a:cs typeface="+mn-cs"/>
              </a:rPr>
              <a:t>jóvenes</a:t>
            </a:r>
            <a:endParaRPr lang="en-US" sz="3600" b="1" dirty="0">
              <a:solidFill>
                <a:srgbClr val="2515F9"/>
              </a:solidFill>
              <a:latin typeface="+mn-lt"/>
              <a:cs typeface="+mn-cs"/>
            </a:endParaRPr>
          </a:p>
        </p:txBody>
      </p:sp>
      <p:cxnSp>
        <p:nvCxnSpPr>
          <p:cNvPr id="8" name="7 Conector recto de flecha"/>
          <p:cNvCxnSpPr/>
          <p:nvPr/>
        </p:nvCxnSpPr>
        <p:spPr>
          <a:xfrm rot="5400000">
            <a:off x="3714750" y="2000250"/>
            <a:ext cx="1430338" cy="1588"/>
          </a:xfrm>
          <a:prstGeom prst="straightConnector1">
            <a:avLst/>
          </a:prstGeom>
          <a:ln w="57150">
            <a:solidFill>
              <a:srgbClr val="2515F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52400" y="381000"/>
            <a:ext cx="8782050" cy="838200"/>
          </a:xfrm>
        </p:spPr>
        <p:txBody>
          <a:bodyPr/>
          <a:lstStyle/>
          <a:p>
            <a:pPr eaLnBrk="1" hangingPunct="1"/>
            <a:r>
              <a:rPr lang="en-US" sz="3600" b="1" smtClean="0">
                <a:solidFill>
                  <a:srgbClr val="0000FF"/>
                </a:solidFill>
              </a:rPr>
              <a:t>Approved substances and </a:t>
            </a:r>
            <a:r>
              <a:rPr lang="en-US" sz="3600" b="1" smtClean="0"/>
              <a:t>pipeline</a:t>
            </a:r>
          </a:p>
        </p:txBody>
      </p:sp>
      <p:graphicFrame>
        <p:nvGraphicFramePr>
          <p:cNvPr id="3274755" name="Group 3"/>
          <p:cNvGraphicFramePr>
            <a:graphicFrameLocks noGrp="1"/>
          </p:cNvGraphicFramePr>
          <p:nvPr>
            <p:ph sz="half" idx="4294967295"/>
          </p:nvPr>
        </p:nvGraphicFramePr>
        <p:xfrm>
          <a:off x="269875" y="1785938"/>
          <a:ext cx="8656638" cy="4301173"/>
        </p:xfrm>
        <a:graphic>
          <a:graphicData uri="http://schemas.openxmlformats.org/drawingml/2006/table">
            <a:tbl>
              <a:tblPr/>
              <a:tblGrid>
                <a:gridCol w="1835150"/>
                <a:gridCol w="1857375"/>
                <a:gridCol w="2714625"/>
                <a:gridCol w="2249488"/>
              </a:tblGrid>
              <a:tr h="37466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charset="0"/>
                        </a:rPr>
                        <a:t>ATP-Binding</a:t>
                      </a:r>
                    </a:p>
                  </a:txBody>
                  <a:tcPr marL="45720" marR="45720" anchor="b"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solidFill>
                      <a:srgbClr val="99CCFF"/>
                    </a:solidFill>
                  </a:tcPr>
                </a:tc>
                <a:tc hMerge="1">
                  <a:txBody>
                    <a:bodyPr/>
                    <a:lstStyle/>
                    <a:p>
                      <a:endParaRPr lang="en-US"/>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T315I-Active</a:t>
                      </a:r>
                    </a:p>
                  </a:txBody>
                  <a:tcPr marL="45720" marR="45720" anchor="b"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Nonkinase Inhibition</a:t>
                      </a:r>
                    </a:p>
                  </a:txBody>
                  <a:tcPr marL="45720" marR="45720" anchor="b" horzOverflow="overflow">
                    <a:lnL>
                      <a:noFill/>
                    </a:lnL>
                    <a:lnR>
                      <a:noFill/>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558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Arial" charset="0"/>
                        </a:rPr>
                        <a:t>Bcr-Abl</a:t>
                      </a:r>
                      <a:endParaRPr kumimoji="0" lang="en-US" sz="2800" b="1" i="0" u="none" strike="noStrike" cap="none" normalizeH="0" baseline="0" dirty="0" smtClean="0">
                        <a:ln>
                          <a:noFill/>
                        </a:ln>
                        <a:solidFill>
                          <a:srgbClr val="FF0000"/>
                        </a:solidFill>
                        <a:effectLst/>
                        <a:latin typeface="Arial" charset="0"/>
                      </a:endParaRPr>
                    </a:p>
                  </a:txBody>
                  <a:tcPr marL="45720" marR="4572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Arial" charset="0"/>
                        </a:rPr>
                        <a:t>Abl</a:t>
                      </a:r>
                      <a:r>
                        <a:rPr kumimoji="0" lang="en-US" sz="2800" b="1" i="0" u="none" strike="noStrike" cap="none" normalizeH="0" baseline="0" dirty="0" smtClean="0">
                          <a:ln>
                            <a:noFill/>
                          </a:ln>
                          <a:solidFill>
                            <a:srgbClr val="FF0000"/>
                          </a:solidFill>
                          <a:effectLst/>
                          <a:latin typeface="Arial" charset="0"/>
                        </a:rPr>
                        <a:t> &amp; </a:t>
                      </a:r>
                      <a:r>
                        <a:rPr kumimoji="0" lang="en-US" sz="2800" b="1" i="0" u="none" strike="noStrike" cap="none" normalizeH="0" baseline="0" dirty="0" err="1" smtClean="0">
                          <a:ln>
                            <a:noFill/>
                          </a:ln>
                          <a:solidFill>
                            <a:srgbClr val="FF0000"/>
                          </a:solidFill>
                          <a:effectLst/>
                          <a:latin typeface="Arial" charset="0"/>
                        </a:rPr>
                        <a:t>Src</a:t>
                      </a:r>
                      <a:endParaRPr kumimoji="0" lang="en-US" sz="2800" b="1" i="0" u="none" strike="noStrike" cap="none" normalizeH="0" baseline="0" dirty="0" smtClean="0">
                        <a:ln>
                          <a:noFill/>
                        </a:ln>
                        <a:solidFill>
                          <a:srgbClr val="FF0000"/>
                        </a:solidFill>
                        <a:effectLst/>
                        <a:latin typeface="Arial" charset="0"/>
                      </a:endParaRPr>
                    </a:p>
                  </a:txBody>
                  <a:tcPr marL="45720" marR="45720" anchor="b"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vMerge="1">
                  <a:txBody>
                    <a:bodyPr/>
                    <a:lstStyle/>
                    <a:p>
                      <a:endParaRPr lang="en-US"/>
                    </a:p>
                  </a:txBody>
                  <a:tcPr/>
                </a:tc>
                <a:tc vMerge="1">
                  <a:txBody>
                    <a:bodyPr/>
                    <a:lstStyle/>
                    <a:p>
                      <a:endParaRPr lang="en-US"/>
                    </a:p>
                  </a:txBody>
                  <a:tcPr/>
                </a:tc>
              </a:tr>
              <a:tr h="785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Arial" charset="0"/>
                        </a:rPr>
                        <a:t>Imatinib</a:t>
                      </a:r>
                      <a:endParaRPr kumimoji="0" lang="en-US" sz="2800" b="1" i="0" u="none" strike="noStrike" cap="none" normalizeH="0" baseline="0" dirty="0" smtClean="0">
                        <a:ln>
                          <a:noFill/>
                        </a:ln>
                        <a:solidFill>
                          <a:srgbClr val="0000FF"/>
                        </a:solidFill>
                        <a:effectLst/>
                        <a:latin typeface="Arial" charset="0"/>
                      </a:endParaRPr>
                    </a:p>
                  </a:txBody>
                  <a:tcPr marL="45720" marR="4572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Arial" charset="0"/>
                        </a:rPr>
                        <a:t>Dasatinib</a:t>
                      </a:r>
                      <a:endParaRPr kumimoji="0" lang="en-US" sz="2800" b="1" i="0" u="none" strike="noStrike" cap="none" normalizeH="0" baseline="0" dirty="0" smtClean="0">
                        <a:ln>
                          <a:noFill/>
                        </a:ln>
                        <a:solidFill>
                          <a:srgbClr val="0000FF"/>
                        </a:solidFill>
                        <a:effectLst/>
                        <a:latin typeface="Arial" charset="0"/>
                      </a:endParaRPr>
                    </a:p>
                  </a:txBody>
                  <a:tcPr marL="45720" marR="4572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MK-0457</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17-AAG</a:t>
                      </a:r>
                    </a:p>
                  </a:txBody>
                  <a:tcPr marL="45720" marR="4572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2060"/>
                          </a:solidFill>
                          <a:effectLst/>
                          <a:latin typeface="Arial" charset="0"/>
                        </a:rPr>
                        <a:t>Nilotinib</a:t>
                      </a:r>
                      <a:endParaRPr kumimoji="0" lang="en-US" sz="2800" b="1" i="0" u="none" strike="noStrike" cap="none" normalizeH="0" baseline="0" dirty="0" smtClean="0">
                        <a:ln>
                          <a:noFill/>
                        </a:ln>
                        <a:solidFill>
                          <a:srgbClr val="002060"/>
                        </a:solidFill>
                        <a:effectLst/>
                        <a:latin typeface="Arial" charset="0"/>
                      </a:endParaRP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Bosutinib</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KW-2449</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HDAC</a:t>
                      </a:r>
                    </a:p>
                  </a:txBody>
                  <a:tcPr marL="45720" marR="45720" anchor="ctr" horzOverflow="overflow">
                    <a:lnL>
                      <a:noFill/>
                    </a:lnL>
                    <a:lnR>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1" i="0" u="none" strike="noStrike" cap="none" normalizeH="0" baseline="0" smtClean="0">
                        <a:ln>
                          <a:noFill/>
                        </a:ln>
                        <a:solidFill>
                          <a:schemeClr val="accent2"/>
                        </a:solidFill>
                        <a:effectLst/>
                        <a:latin typeface="Arial" charset="0"/>
                      </a:endParaRP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INNO-406</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XL228</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DAC</a:t>
                      </a:r>
                    </a:p>
                  </a:txBody>
                  <a:tcPr marL="45720" marR="45720" anchor="ctr" horzOverflow="overflow">
                    <a:lnL>
                      <a:noFill/>
                    </a:lnL>
                    <a:lnR>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1" i="0" u="none" strike="noStrike" cap="none" normalizeH="0" baseline="0" smtClean="0">
                        <a:ln>
                          <a:noFill/>
                        </a:ln>
                        <a:solidFill>
                          <a:schemeClr val="accent2"/>
                        </a:solidFill>
                        <a:effectLst/>
                        <a:latin typeface="Arial" charset="0"/>
                      </a:endParaRP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1" i="0" u="none" strike="noStrike" cap="none" normalizeH="0" baseline="0" smtClean="0">
                        <a:ln>
                          <a:noFill/>
                        </a:ln>
                        <a:solidFill>
                          <a:schemeClr val="tx1"/>
                        </a:solidFill>
                        <a:effectLst/>
                        <a:latin typeface="Arial" charset="0"/>
                      </a:endParaRP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AT9283</a:t>
                      </a:r>
                    </a:p>
                  </a:txBody>
                  <a:tcPr marL="45720" marR="4572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HHT</a:t>
                      </a:r>
                    </a:p>
                  </a:txBody>
                  <a:tcPr marL="45720" marR="45720" anchor="ctr" horzOverflow="overflow">
                    <a:lnL>
                      <a:noFill/>
                    </a:lnL>
                    <a:lnR>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1" i="0" u="none" strike="noStrike" cap="none" normalizeH="0" baseline="0" smtClean="0">
                        <a:ln>
                          <a:noFill/>
                        </a:ln>
                        <a:solidFill>
                          <a:schemeClr val="accent2"/>
                        </a:solidFill>
                        <a:effectLst/>
                        <a:latin typeface="Arial" charset="0"/>
                      </a:endParaRPr>
                    </a:p>
                  </a:txBody>
                  <a:tcPr marL="45720" marR="45720"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1" i="0" u="none" strike="noStrike" cap="none" normalizeH="0" baseline="0" smtClean="0">
                        <a:ln>
                          <a:noFill/>
                        </a:ln>
                        <a:solidFill>
                          <a:schemeClr val="tx1"/>
                        </a:solidFill>
                        <a:effectLst/>
                        <a:latin typeface="Arial" charset="0"/>
                      </a:endParaRPr>
                    </a:p>
                  </a:txBody>
                  <a:tcPr marL="45720" marR="45720"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1" i="0" u="none" strike="noStrike" cap="none" normalizeH="0" baseline="0" smtClean="0">
                          <a:ln>
                            <a:noFill/>
                          </a:ln>
                          <a:solidFill>
                            <a:schemeClr val="tx1"/>
                          </a:solidFill>
                          <a:effectLst/>
                          <a:latin typeface="Arial" charset="0"/>
                        </a:rPr>
                        <a:t>PHA-739358</a:t>
                      </a:r>
                      <a:endParaRPr kumimoji="0" lang="en-US" sz="2800" b="1" i="0" u="none" strike="noStrike" cap="none" normalizeH="0" baseline="0" smtClean="0">
                        <a:ln>
                          <a:noFill/>
                        </a:ln>
                        <a:solidFill>
                          <a:schemeClr val="tx1"/>
                        </a:solidFill>
                        <a:effectLst/>
                        <a:latin typeface="Arial" charset="0"/>
                      </a:endParaRPr>
                    </a:p>
                  </a:txBody>
                  <a:tcPr marL="45720" marR="45720"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2800" b="1" i="0" u="none" strike="noStrike" cap="none" normalizeH="0" baseline="0" dirty="0" smtClean="0">
                        <a:ln>
                          <a:noFill/>
                        </a:ln>
                        <a:solidFill>
                          <a:schemeClr val="tx1"/>
                        </a:solidFill>
                        <a:effectLst/>
                        <a:latin typeface="Arial" charset="0"/>
                      </a:endParaRPr>
                    </a:p>
                  </a:txBody>
                  <a:tcPr marL="45720" marR="45720" anchor="ctr" horzOverflow="overflow">
                    <a:lnL>
                      <a:noFill/>
                    </a:lnL>
                    <a:lnR>
                      <a:noFill/>
                    </a:lnR>
                    <a:lnT>
                      <a:noFill/>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slide04.png"/>
          <p:cNvPicPr>
            <a:picLocks noChangeAspect="1"/>
          </p:cNvPicPr>
          <p:nvPr/>
        </p:nvPicPr>
        <p:blipFill>
          <a:blip r:embed="rId3" cstate="print"/>
          <a:srcRect/>
          <a:stretch>
            <a:fillRect/>
          </a:stretch>
        </p:blipFill>
        <p:spPr bwMode="auto">
          <a:xfrm>
            <a:off x="0" y="0"/>
            <a:ext cx="9142413" cy="6856413"/>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781050"/>
          </a:xfrm>
        </p:spPr>
        <p:txBody>
          <a:bodyPr/>
          <a:lstStyle/>
          <a:p>
            <a:pPr eaLnBrk="1" hangingPunct="1">
              <a:defRPr/>
            </a:pPr>
            <a:r>
              <a:rPr lang="es-ES" sz="3600" b="1" dirty="0" smtClean="0">
                <a:solidFill>
                  <a:srgbClr val="2515F9"/>
                </a:solidFill>
              </a:rPr>
              <a:t>Modalidades de combinaciones</a:t>
            </a:r>
          </a:p>
        </p:txBody>
      </p:sp>
      <p:sp>
        <p:nvSpPr>
          <p:cNvPr id="22531" name="Rectangle 3"/>
          <p:cNvSpPr>
            <a:spLocks noChangeAspect="1" noChangeArrowheads="1"/>
          </p:cNvSpPr>
          <p:nvPr/>
        </p:nvSpPr>
        <p:spPr bwMode="auto">
          <a:xfrm>
            <a:off x="539750" y="2060575"/>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32" name="Rectangle 4"/>
          <p:cNvSpPr>
            <a:spLocks noChangeAspect="1" noChangeArrowheads="1"/>
          </p:cNvSpPr>
          <p:nvPr/>
        </p:nvSpPr>
        <p:spPr bwMode="auto">
          <a:xfrm>
            <a:off x="539750" y="1590675"/>
            <a:ext cx="5761038"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33" name="Rectangle 5"/>
          <p:cNvSpPr>
            <a:spLocks noChangeAspect="1" noChangeArrowheads="1"/>
          </p:cNvSpPr>
          <p:nvPr/>
        </p:nvSpPr>
        <p:spPr bwMode="auto">
          <a:xfrm>
            <a:off x="1835150" y="2060575"/>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34" name="Rectangle 6"/>
          <p:cNvSpPr>
            <a:spLocks noChangeAspect="1" noChangeArrowheads="1"/>
          </p:cNvSpPr>
          <p:nvPr/>
        </p:nvSpPr>
        <p:spPr bwMode="auto">
          <a:xfrm>
            <a:off x="3924300" y="2060575"/>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35" name="Rectangle 7"/>
          <p:cNvSpPr>
            <a:spLocks noChangeAspect="1" noChangeArrowheads="1"/>
          </p:cNvSpPr>
          <p:nvPr/>
        </p:nvSpPr>
        <p:spPr bwMode="auto">
          <a:xfrm>
            <a:off x="552450" y="3463925"/>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36" name="Rectangle 8"/>
          <p:cNvSpPr>
            <a:spLocks noChangeAspect="1" noChangeArrowheads="1"/>
          </p:cNvSpPr>
          <p:nvPr/>
        </p:nvSpPr>
        <p:spPr bwMode="auto">
          <a:xfrm>
            <a:off x="4716463" y="2959100"/>
            <a:ext cx="1655762"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37" name="Rectangle 9"/>
          <p:cNvSpPr>
            <a:spLocks noChangeAspect="1" noChangeArrowheads="1"/>
          </p:cNvSpPr>
          <p:nvPr/>
        </p:nvSpPr>
        <p:spPr bwMode="auto">
          <a:xfrm>
            <a:off x="1847850" y="3463925"/>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38" name="Rectangle 10"/>
          <p:cNvSpPr>
            <a:spLocks noChangeAspect="1" noChangeArrowheads="1"/>
          </p:cNvSpPr>
          <p:nvPr/>
        </p:nvSpPr>
        <p:spPr bwMode="auto">
          <a:xfrm>
            <a:off x="3132138" y="3463925"/>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39" name="Rectangle 11"/>
          <p:cNvSpPr>
            <a:spLocks noChangeAspect="1" noChangeArrowheads="1"/>
          </p:cNvSpPr>
          <p:nvPr/>
        </p:nvSpPr>
        <p:spPr bwMode="auto">
          <a:xfrm>
            <a:off x="552450" y="5949950"/>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0" name="Rectangle 12"/>
          <p:cNvSpPr>
            <a:spLocks noChangeAspect="1" noChangeArrowheads="1"/>
          </p:cNvSpPr>
          <p:nvPr/>
        </p:nvSpPr>
        <p:spPr bwMode="auto">
          <a:xfrm>
            <a:off x="4441825" y="5476875"/>
            <a:ext cx="1066800"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1" name="Rectangle 13"/>
          <p:cNvSpPr>
            <a:spLocks noChangeAspect="1" noChangeArrowheads="1"/>
          </p:cNvSpPr>
          <p:nvPr/>
        </p:nvSpPr>
        <p:spPr bwMode="auto">
          <a:xfrm>
            <a:off x="3203575" y="5949950"/>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2" name="Rectangle 14"/>
          <p:cNvSpPr>
            <a:spLocks noChangeAspect="1" noChangeArrowheads="1"/>
          </p:cNvSpPr>
          <p:nvPr/>
        </p:nvSpPr>
        <p:spPr bwMode="auto">
          <a:xfrm>
            <a:off x="539750" y="4724400"/>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3" name="Rectangle 15"/>
          <p:cNvSpPr>
            <a:spLocks noChangeAspect="1" noChangeArrowheads="1"/>
          </p:cNvSpPr>
          <p:nvPr/>
        </p:nvSpPr>
        <p:spPr bwMode="auto">
          <a:xfrm>
            <a:off x="1835150" y="4254500"/>
            <a:ext cx="4176713"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4" name="Rectangle 16"/>
          <p:cNvSpPr>
            <a:spLocks noChangeAspect="1" noChangeArrowheads="1"/>
          </p:cNvSpPr>
          <p:nvPr/>
        </p:nvSpPr>
        <p:spPr bwMode="auto">
          <a:xfrm>
            <a:off x="1835150" y="4724400"/>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5" name="Rectangle 17"/>
          <p:cNvSpPr>
            <a:spLocks noChangeAspect="1" noChangeArrowheads="1"/>
          </p:cNvSpPr>
          <p:nvPr/>
        </p:nvSpPr>
        <p:spPr bwMode="auto">
          <a:xfrm>
            <a:off x="3924300" y="4724400"/>
            <a:ext cx="10795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6" name="Rectangle 18"/>
          <p:cNvSpPr>
            <a:spLocks noChangeAspect="1" noChangeArrowheads="1"/>
          </p:cNvSpPr>
          <p:nvPr/>
        </p:nvSpPr>
        <p:spPr bwMode="auto">
          <a:xfrm>
            <a:off x="4416425" y="3463925"/>
            <a:ext cx="1092200"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7" name="Rectangle 19"/>
          <p:cNvSpPr>
            <a:spLocks noChangeAspect="1" noChangeArrowheads="1"/>
          </p:cNvSpPr>
          <p:nvPr/>
        </p:nvSpPr>
        <p:spPr bwMode="auto">
          <a:xfrm>
            <a:off x="1835150" y="5475288"/>
            <a:ext cx="1308100"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8" name="Rectangle 20"/>
          <p:cNvSpPr>
            <a:spLocks noChangeAspect="1" noChangeArrowheads="1"/>
          </p:cNvSpPr>
          <p:nvPr/>
        </p:nvSpPr>
        <p:spPr bwMode="auto">
          <a:xfrm>
            <a:off x="539750" y="2959100"/>
            <a:ext cx="576263"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49" name="Rectangle 21"/>
          <p:cNvSpPr>
            <a:spLocks noChangeAspect="1" noChangeArrowheads="1"/>
          </p:cNvSpPr>
          <p:nvPr/>
        </p:nvSpPr>
        <p:spPr bwMode="auto">
          <a:xfrm>
            <a:off x="1835150" y="2959100"/>
            <a:ext cx="576263"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50" name="Rectangle 22"/>
          <p:cNvSpPr>
            <a:spLocks noChangeAspect="1" noChangeArrowheads="1"/>
          </p:cNvSpPr>
          <p:nvPr/>
        </p:nvSpPr>
        <p:spPr bwMode="auto">
          <a:xfrm>
            <a:off x="3132138" y="2959100"/>
            <a:ext cx="576262"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51" name="Text Box 23"/>
          <p:cNvSpPr txBox="1">
            <a:spLocks noChangeArrowheads="1"/>
          </p:cNvSpPr>
          <p:nvPr/>
        </p:nvSpPr>
        <p:spPr bwMode="auto">
          <a:xfrm>
            <a:off x="44450" y="1719263"/>
            <a:ext cx="312906" cy="369332"/>
          </a:xfrm>
          <a:prstGeom prst="rect">
            <a:avLst/>
          </a:prstGeom>
          <a:noFill/>
          <a:ln w="9525">
            <a:noFill/>
            <a:miter lim="800000"/>
            <a:headEnd/>
            <a:tailEnd/>
          </a:ln>
        </p:spPr>
        <p:txBody>
          <a:bodyPr wrap="none">
            <a:spAutoFit/>
          </a:bodyPr>
          <a:lstStyle/>
          <a:p>
            <a:r>
              <a:rPr lang="es-ES" b="0"/>
              <a:t>a</a:t>
            </a:r>
          </a:p>
        </p:txBody>
      </p:sp>
      <p:sp>
        <p:nvSpPr>
          <p:cNvPr id="22552" name="Text Box 24"/>
          <p:cNvSpPr txBox="1">
            <a:spLocks noChangeArrowheads="1"/>
          </p:cNvSpPr>
          <p:nvPr/>
        </p:nvSpPr>
        <p:spPr bwMode="auto">
          <a:xfrm>
            <a:off x="42863" y="3141663"/>
            <a:ext cx="312906" cy="369332"/>
          </a:xfrm>
          <a:prstGeom prst="rect">
            <a:avLst/>
          </a:prstGeom>
          <a:noFill/>
          <a:ln w="9525">
            <a:noFill/>
            <a:miter lim="800000"/>
            <a:headEnd/>
            <a:tailEnd/>
          </a:ln>
        </p:spPr>
        <p:txBody>
          <a:bodyPr wrap="none">
            <a:spAutoFit/>
          </a:bodyPr>
          <a:lstStyle/>
          <a:p>
            <a:r>
              <a:rPr lang="es-ES" b="0"/>
              <a:t>b</a:t>
            </a:r>
          </a:p>
        </p:txBody>
      </p:sp>
      <p:sp>
        <p:nvSpPr>
          <p:cNvPr id="22553" name="Text Box 25"/>
          <p:cNvSpPr txBox="1">
            <a:spLocks noChangeArrowheads="1"/>
          </p:cNvSpPr>
          <p:nvPr/>
        </p:nvSpPr>
        <p:spPr bwMode="auto">
          <a:xfrm>
            <a:off x="42863" y="4365625"/>
            <a:ext cx="300082" cy="369332"/>
          </a:xfrm>
          <a:prstGeom prst="rect">
            <a:avLst/>
          </a:prstGeom>
          <a:noFill/>
          <a:ln w="9525">
            <a:noFill/>
            <a:miter lim="800000"/>
            <a:headEnd/>
            <a:tailEnd/>
          </a:ln>
        </p:spPr>
        <p:txBody>
          <a:bodyPr wrap="none">
            <a:spAutoFit/>
          </a:bodyPr>
          <a:lstStyle/>
          <a:p>
            <a:r>
              <a:rPr lang="es-ES" b="0"/>
              <a:t>c</a:t>
            </a:r>
          </a:p>
        </p:txBody>
      </p:sp>
      <p:sp>
        <p:nvSpPr>
          <p:cNvPr id="22554" name="Text Box 26"/>
          <p:cNvSpPr txBox="1">
            <a:spLocks noChangeArrowheads="1"/>
          </p:cNvSpPr>
          <p:nvPr/>
        </p:nvSpPr>
        <p:spPr bwMode="auto">
          <a:xfrm>
            <a:off x="42863" y="5661025"/>
            <a:ext cx="312906" cy="369332"/>
          </a:xfrm>
          <a:prstGeom prst="rect">
            <a:avLst/>
          </a:prstGeom>
          <a:noFill/>
          <a:ln w="9525">
            <a:noFill/>
            <a:miter lim="800000"/>
            <a:headEnd/>
            <a:tailEnd/>
          </a:ln>
        </p:spPr>
        <p:txBody>
          <a:bodyPr wrap="none">
            <a:spAutoFit/>
          </a:bodyPr>
          <a:lstStyle/>
          <a:p>
            <a:r>
              <a:rPr lang="es-ES" b="0"/>
              <a:t>d</a:t>
            </a:r>
          </a:p>
        </p:txBody>
      </p:sp>
      <p:sp>
        <p:nvSpPr>
          <p:cNvPr id="32795" name="Line 27"/>
          <p:cNvSpPr>
            <a:spLocks noChangeShapeType="1"/>
          </p:cNvSpPr>
          <p:nvPr/>
        </p:nvSpPr>
        <p:spPr bwMode="auto">
          <a:xfrm>
            <a:off x="539750" y="2060575"/>
            <a:ext cx="6048375" cy="0"/>
          </a:xfrm>
          <a:prstGeom prst="line">
            <a:avLst/>
          </a:prstGeom>
          <a:noFill/>
          <a:ln w="57150">
            <a:solidFill>
              <a:schemeClr val="tx2"/>
            </a:solid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2796" name="Line 28"/>
          <p:cNvSpPr>
            <a:spLocks noChangeShapeType="1"/>
          </p:cNvSpPr>
          <p:nvPr/>
        </p:nvSpPr>
        <p:spPr bwMode="auto">
          <a:xfrm>
            <a:off x="539750" y="3429000"/>
            <a:ext cx="6048375" cy="0"/>
          </a:xfrm>
          <a:prstGeom prst="line">
            <a:avLst/>
          </a:prstGeom>
          <a:noFill/>
          <a:ln w="57150">
            <a:solidFill>
              <a:schemeClr val="tx2"/>
            </a:solid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2797" name="Line 29"/>
          <p:cNvSpPr>
            <a:spLocks noChangeShapeType="1"/>
          </p:cNvSpPr>
          <p:nvPr/>
        </p:nvSpPr>
        <p:spPr bwMode="auto">
          <a:xfrm>
            <a:off x="539750" y="4724400"/>
            <a:ext cx="6048375" cy="0"/>
          </a:xfrm>
          <a:prstGeom prst="line">
            <a:avLst/>
          </a:prstGeom>
          <a:noFill/>
          <a:ln w="57150">
            <a:solidFill>
              <a:schemeClr val="tx2"/>
            </a:solid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2798" name="Line 30"/>
          <p:cNvSpPr>
            <a:spLocks noChangeShapeType="1"/>
          </p:cNvSpPr>
          <p:nvPr/>
        </p:nvSpPr>
        <p:spPr bwMode="auto">
          <a:xfrm>
            <a:off x="539750" y="5949950"/>
            <a:ext cx="6048375" cy="0"/>
          </a:xfrm>
          <a:prstGeom prst="line">
            <a:avLst/>
          </a:prstGeom>
          <a:noFill/>
          <a:ln w="57150">
            <a:solidFill>
              <a:schemeClr val="tx2"/>
            </a:solid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2800" name="Text Box 32"/>
          <p:cNvSpPr txBox="1">
            <a:spLocks noChangeArrowheads="1"/>
          </p:cNvSpPr>
          <p:nvPr/>
        </p:nvSpPr>
        <p:spPr bwMode="auto">
          <a:xfrm>
            <a:off x="6877050" y="3789363"/>
            <a:ext cx="1655763" cy="366712"/>
          </a:xfrm>
          <a:prstGeom prst="rect">
            <a:avLst/>
          </a:prstGeom>
          <a:solidFill>
            <a:srgbClr val="F2F729"/>
          </a:solidFill>
          <a:ln w="9525">
            <a:noFill/>
            <a:miter lim="800000"/>
            <a:headEnd/>
            <a:tailEnd/>
          </a:ln>
          <a:effectLst/>
        </p:spPr>
        <p:txBody>
          <a:bodyPr>
            <a:spAutoFit/>
          </a:bodyPr>
          <a:lstStyle/>
          <a:p>
            <a:pPr>
              <a:defRPr/>
            </a:pPr>
            <a:r>
              <a:rPr lang="es-ES" sz="1800">
                <a:effectLst>
                  <a:outerShdw blurRad="38100" dist="38100" dir="2700000" algn="tl">
                    <a:srgbClr val="FFFFFF"/>
                  </a:outerShdw>
                </a:effectLst>
                <a:latin typeface="Arial" charset="0"/>
              </a:rPr>
              <a:t>Trasplante</a:t>
            </a:r>
          </a:p>
        </p:txBody>
      </p:sp>
      <p:sp>
        <p:nvSpPr>
          <p:cNvPr id="22560" name="Rectangle 33"/>
          <p:cNvSpPr>
            <a:spLocks noChangeAspect="1" noChangeArrowheads="1"/>
          </p:cNvSpPr>
          <p:nvPr/>
        </p:nvSpPr>
        <p:spPr bwMode="auto">
          <a:xfrm>
            <a:off x="8516938" y="3751263"/>
            <a:ext cx="576262"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61" name="Rectangle 34"/>
          <p:cNvSpPr>
            <a:spLocks noChangeAspect="1" noChangeArrowheads="1"/>
          </p:cNvSpPr>
          <p:nvPr/>
        </p:nvSpPr>
        <p:spPr bwMode="auto">
          <a:xfrm>
            <a:off x="7164388" y="1590675"/>
            <a:ext cx="503237" cy="469900"/>
          </a:xfrm>
          <a:prstGeom prst="rect">
            <a:avLst/>
          </a:prstGeom>
          <a:solidFill>
            <a:srgbClr val="FF6600"/>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22562" name="Text Box 35"/>
          <p:cNvSpPr txBox="1">
            <a:spLocks noChangeArrowheads="1"/>
          </p:cNvSpPr>
          <p:nvPr/>
        </p:nvSpPr>
        <p:spPr bwMode="auto">
          <a:xfrm>
            <a:off x="7596188" y="2341563"/>
            <a:ext cx="1606550" cy="366712"/>
          </a:xfrm>
          <a:prstGeom prst="rect">
            <a:avLst/>
          </a:prstGeom>
          <a:noFill/>
          <a:ln w="9525">
            <a:noFill/>
            <a:miter lim="800000"/>
            <a:headEnd/>
            <a:tailEnd/>
          </a:ln>
        </p:spPr>
        <p:txBody>
          <a:bodyPr wrap="none">
            <a:spAutoFit/>
          </a:bodyPr>
          <a:lstStyle/>
          <a:p>
            <a:r>
              <a:rPr lang="es-ES" sz="1800" b="0"/>
              <a:t>Quimioterapia</a:t>
            </a:r>
          </a:p>
        </p:txBody>
      </p:sp>
      <p:sp>
        <p:nvSpPr>
          <p:cNvPr id="22563" name="Text Box 36"/>
          <p:cNvSpPr txBox="1">
            <a:spLocks noChangeArrowheads="1"/>
          </p:cNvSpPr>
          <p:nvPr/>
        </p:nvSpPr>
        <p:spPr bwMode="auto">
          <a:xfrm>
            <a:off x="7596188" y="1628775"/>
            <a:ext cx="984250" cy="366713"/>
          </a:xfrm>
          <a:prstGeom prst="rect">
            <a:avLst/>
          </a:prstGeom>
          <a:noFill/>
          <a:ln w="9525">
            <a:noFill/>
            <a:miter lim="800000"/>
            <a:headEnd/>
            <a:tailEnd/>
          </a:ln>
        </p:spPr>
        <p:txBody>
          <a:bodyPr wrap="none">
            <a:spAutoFit/>
          </a:bodyPr>
          <a:lstStyle/>
          <a:p>
            <a:r>
              <a:rPr lang="es-ES" sz="1800" b="0"/>
              <a:t>Imatinib</a:t>
            </a:r>
          </a:p>
        </p:txBody>
      </p:sp>
      <p:sp>
        <p:nvSpPr>
          <p:cNvPr id="22564" name="Rectangle 37"/>
          <p:cNvSpPr>
            <a:spLocks noChangeAspect="1" noChangeArrowheads="1"/>
          </p:cNvSpPr>
          <p:nvPr/>
        </p:nvSpPr>
        <p:spPr bwMode="auto">
          <a:xfrm>
            <a:off x="7164388" y="2276475"/>
            <a:ext cx="503237" cy="469900"/>
          </a:xfrm>
          <a:prstGeom prst="rect">
            <a:avLst/>
          </a:prstGeom>
          <a:solidFill>
            <a:srgbClr val="009999"/>
          </a:solidFill>
          <a:ln w="9525">
            <a:noFill/>
            <a:miter lim="800000"/>
            <a:headEnd/>
            <a:tailEnd/>
          </a:ln>
        </p:spPr>
        <p:txBody>
          <a:bodyPr wrap="none" anchor="ctr"/>
          <a:lstStyle/>
          <a:p>
            <a:pPr algn="ctr" eaLnBrk="0" hangingPunct="0"/>
            <a:endParaRPr lang="en-GB" b="0">
              <a:latin typeface="Times New Roman" pitchFamily="18" charset="0"/>
            </a:endParaRPr>
          </a:p>
        </p:txBody>
      </p:sp>
      <p:sp>
        <p:nvSpPr>
          <p:cNvPr id="32806" name="Line 38"/>
          <p:cNvSpPr>
            <a:spLocks noChangeShapeType="1"/>
          </p:cNvSpPr>
          <p:nvPr/>
        </p:nvSpPr>
        <p:spPr bwMode="auto">
          <a:xfrm>
            <a:off x="7164388" y="4221163"/>
            <a:ext cx="1979612" cy="0"/>
          </a:xfrm>
          <a:prstGeom prst="line">
            <a:avLst/>
          </a:prstGeom>
          <a:noFill/>
          <a:ln w="57150">
            <a:solidFill>
              <a:schemeClr val="tx2"/>
            </a:solidFill>
            <a:round/>
            <a:headEnd/>
            <a:tailEn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2809" name="Line 41"/>
          <p:cNvSpPr>
            <a:spLocks noChangeShapeType="1"/>
          </p:cNvSpPr>
          <p:nvPr/>
        </p:nvSpPr>
        <p:spPr bwMode="auto">
          <a:xfrm>
            <a:off x="6588125" y="2133600"/>
            <a:ext cx="863600" cy="1511300"/>
          </a:xfrm>
          <a:prstGeom prst="line">
            <a:avLst/>
          </a:prstGeom>
          <a:noFill/>
          <a:ln w="38100">
            <a:solidFill>
              <a:schemeClr val="bg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2810" name="Line 42"/>
          <p:cNvSpPr>
            <a:spLocks noChangeShapeType="1"/>
          </p:cNvSpPr>
          <p:nvPr/>
        </p:nvSpPr>
        <p:spPr bwMode="auto">
          <a:xfrm>
            <a:off x="6516688" y="3284538"/>
            <a:ext cx="647700" cy="360362"/>
          </a:xfrm>
          <a:prstGeom prst="line">
            <a:avLst/>
          </a:prstGeom>
          <a:noFill/>
          <a:ln w="38100">
            <a:solidFill>
              <a:schemeClr val="bg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2811" name="Line 43"/>
          <p:cNvSpPr>
            <a:spLocks noChangeShapeType="1"/>
          </p:cNvSpPr>
          <p:nvPr/>
        </p:nvSpPr>
        <p:spPr bwMode="auto">
          <a:xfrm flipV="1">
            <a:off x="6443663" y="4149725"/>
            <a:ext cx="360362" cy="287338"/>
          </a:xfrm>
          <a:prstGeom prst="line">
            <a:avLst/>
          </a:prstGeom>
          <a:noFill/>
          <a:ln w="38100">
            <a:solidFill>
              <a:schemeClr val="bg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2812" name="Line 44"/>
          <p:cNvSpPr>
            <a:spLocks noChangeShapeType="1"/>
          </p:cNvSpPr>
          <p:nvPr/>
        </p:nvSpPr>
        <p:spPr bwMode="auto">
          <a:xfrm flipV="1">
            <a:off x="6227763" y="4292600"/>
            <a:ext cx="1081087" cy="1441450"/>
          </a:xfrm>
          <a:prstGeom prst="line">
            <a:avLst/>
          </a:prstGeom>
          <a:noFill/>
          <a:ln w="38100">
            <a:solidFill>
              <a:schemeClr val="bg1"/>
            </a:solidFill>
            <a:round/>
            <a:headEnd/>
            <a:tailEnd type="triangle" w="med" len="med"/>
          </a:ln>
          <a:effectLst/>
        </p:spPr>
        <p:txBody>
          <a:bodyPr/>
          <a:lstStyle/>
          <a:p>
            <a:pPr>
              <a:defRPr/>
            </a:pPr>
            <a:endParaRPr lang="en-US">
              <a:effectLst>
                <a:outerShdw blurRad="38100" dist="38100" dir="2700000" algn="tl">
                  <a:srgbClr val="000000">
                    <a:alpha val="43137"/>
                  </a:srgbClr>
                </a:outerShdw>
              </a:effectLst>
              <a:latin typeface="Arial" charset="0"/>
            </a:endParaRPr>
          </a:p>
        </p:txBody>
      </p:sp>
      <p:cxnSp>
        <p:nvCxnSpPr>
          <p:cNvPr id="43" name="42 Conector recto de flecha"/>
          <p:cNvCxnSpPr/>
          <p:nvPr/>
        </p:nvCxnSpPr>
        <p:spPr>
          <a:xfrm rot="16200000" flipH="1">
            <a:off x="6444208" y="2420888"/>
            <a:ext cx="1152128" cy="10081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5" name="44 Conector recto de flecha"/>
          <p:cNvCxnSpPr/>
          <p:nvPr/>
        </p:nvCxnSpPr>
        <p:spPr>
          <a:xfrm>
            <a:off x="6516216" y="3573016"/>
            <a:ext cx="360040" cy="1440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9" name="48 Conector recto de flecha"/>
          <p:cNvCxnSpPr>
            <a:endCxn id="32811" idx="1"/>
          </p:cNvCxnSpPr>
          <p:nvPr/>
        </p:nvCxnSpPr>
        <p:spPr>
          <a:xfrm rot="5400000" flipH="1" flipV="1">
            <a:off x="6408415" y="4185519"/>
            <a:ext cx="431403" cy="35981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57" name="56 Conector recto de flecha"/>
          <p:cNvCxnSpPr/>
          <p:nvPr/>
        </p:nvCxnSpPr>
        <p:spPr>
          <a:xfrm rot="5400000" flipH="1" flipV="1">
            <a:off x="6264188" y="4617132"/>
            <a:ext cx="1224136" cy="86409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3000" y="1000125"/>
            <a:ext cx="7108825" cy="1323975"/>
          </a:xfrm>
          <a:prstGeom prst="rect">
            <a:avLst/>
          </a:prstGeom>
          <a:noFill/>
          <a:ln w="38100">
            <a:solidFill>
              <a:srgbClr val="2515F9"/>
            </a:solidFill>
          </a:ln>
          <a:effectLst>
            <a:outerShdw blurRad="50800" dist="38100" dir="2700000" algn="tl" rotWithShape="0">
              <a:prstClr val="black">
                <a:alpha val="40000"/>
              </a:prstClr>
            </a:outerShdw>
          </a:effectLst>
        </p:spPr>
        <p:txBody>
          <a:bodyPr wrap="none">
            <a:spAutoFit/>
          </a:bodyPr>
          <a:lstStyle/>
          <a:p>
            <a:pPr algn="ctr" fontAlgn="auto">
              <a:spcBef>
                <a:spcPts val="0"/>
              </a:spcBef>
              <a:spcAft>
                <a:spcPts val="0"/>
              </a:spcAft>
              <a:defRPr/>
            </a:pPr>
            <a:r>
              <a:rPr lang="en-US" sz="3200" b="1" dirty="0">
                <a:solidFill>
                  <a:srgbClr val="2515F9"/>
                </a:solidFill>
                <a:latin typeface="+mn-lt"/>
                <a:cs typeface="+mn-cs"/>
              </a:rPr>
              <a:t>LAL </a:t>
            </a:r>
            <a:r>
              <a:rPr lang="en-US" sz="3200" b="1" dirty="0" err="1">
                <a:solidFill>
                  <a:srgbClr val="2515F9"/>
                </a:solidFill>
                <a:latin typeface="+mn-lt"/>
                <a:cs typeface="+mn-cs"/>
              </a:rPr>
              <a:t>riesgo</a:t>
            </a:r>
            <a:r>
              <a:rPr lang="en-US" sz="3200" b="1" dirty="0">
                <a:solidFill>
                  <a:srgbClr val="2515F9"/>
                </a:solidFill>
                <a:latin typeface="+mn-lt"/>
                <a:cs typeface="+mn-cs"/>
              </a:rPr>
              <a:t> </a:t>
            </a:r>
            <a:r>
              <a:rPr lang="en-US" sz="3200" b="1" dirty="0" err="1">
                <a:solidFill>
                  <a:srgbClr val="2515F9"/>
                </a:solidFill>
                <a:latin typeface="+mn-lt"/>
                <a:cs typeface="+mn-cs"/>
              </a:rPr>
              <a:t>estándar</a:t>
            </a:r>
            <a:endParaRPr lang="en-US" sz="3200" b="1" dirty="0">
              <a:solidFill>
                <a:srgbClr val="2515F9"/>
              </a:solidFill>
              <a:latin typeface="+mn-lt"/>
              <a:cs typeface="+mn-cs"/>
            </a:endParaRPr>
          </a:p>
          <a:p>
            <a:pPr fontAlgn="auto">
              <a:spcBef>
                <a:spcPts val="0"/>
              </a:spcBef>
              <a:spcAft>
                <a:spcPts val="0"/>
              </a:spcAft>
              <a:defRPr/>
            </a:pPr>
            <a:r>
              <a:rPr lang="en-US" sz="2400" dirty="0" err="1">
                <a:latin typeface="+mn-lt"/>
                <a:cs typeface="+mn-cs"/>
              </a:rPr>
              <a:t>Edad</a:t>
            </a:r>
            <a:r>
              <a:rPr lang="en-US" sz="2400" dirty="0">
                <a:latin typeface="+mn-lt"/>
                <a:cs typeface="+mn-cs"/>
              </a:rPr>
              <a:t> &lt;30 a,  </a:t>
            </a:r>
            <a:r>
              <a:rPr lang="en-US" sz="2400" dirty="0" err="1">
                <a:latin typeface="+mn-lt"/>
                <a:cs typeface="+mn-cs"/>
              </a:rPr>
              <a:t>leucocitos</a:t>
            </a:r>
            <a:r>
              <a:rPr lang="en-US" sz="2400" dirty="0">
                <a:latin typeface="+mn-lt"/>
                <a:cs typeface="+mn-cs"/>
              </a:rPr>
              <a:t> &lt;30x10</a:t>
            </a:r>
            <a:r>
              <a:rPr lang="en-US" sz="2400" baseline="30000" dirty="0">
                <a:latin typeface="+mn-lt"/>
                <a:cs typeface="+mn-cs"/>
              </a:rPr>
              <a:t>9</a:t>
            </a:r>
            <a:r>
              <a:rPr lang="en-US" sz="2400" dirty="0">
                <a:latin typeface="+mn-lt"/>
                <a:cs typeface="+mn-cs"/>
              </a:rPr>
              <a:t>/L, no t(9;22), no t(4;11)</a:t>
            </a:r>
          </a:p>
          <a:p>
            <a:pPr fontAlgn="auto">
              <a:spcBef>
                <a:spcPts val="0"/>
              </a:spcBef>
              <a:spcAft>
                <a:spcPts val="0"/>
              </a:spcAft>
              <a:defRPr/>
            </a:pPr>
            <a:r>
              <a:rPr lang="en-US" sz="2400" dirty="0" err="1">
                <a:latin typeface="+mn-lt"/>
                <a:cs typeface="+mn-cs"/>
              </a:rPr>
              <a:t>Respuesta</a:t>
            </a:r>
            <a:r>
              <a:rPr lang="en-US" sz="2400" dirty="0">
                <a:latin typeface="+mn-lt"/>
                <a:cs typeface="+mn-cs"/>
              </a:rPr>
              <a:t> </a:t>
            </a:r>
            <a:r>
              <a:rPr lang="en-US" sz="2400" dirty="0" err="1">
                <a:latin typeface="+mn-lt"/>
                <a:cs typeface="+mn-cs"/>
              </a:rPr>
              <a:t>estándar</a:t>
            </a:r>
            <a:r>
              <a:rPr lang="en-US" sz="2400" dirty="0">
                <a:latin typeface="+mn-lt"/>
                <a:cs typeface="+mn-cs"/>
              </a:rPr>
              <a:t> al </a:t>
            </a:r>
            <a:r>
              <a:rPr lang="en-US" sz="2400" dirty="0" err="1">
                <a:latin typeface="+mn-lt"/>
                <a:cs typeface="+mn-cs"/>
              </a:rPr>
              <a:t>tratamiento</a:t>
            </a:r>
            <a:r>
              <a:rPr lang="en-US" sz="2400" dirty="0">
                <a:latin typeface="+mn-lt"/>
                <a:cs typeface="+mn-cs"/>
              </a:rPr>
              <a:t> </a:t>
            </a:r>
          </a:p>
        </p:txBody>
      </p:sp>
      <p:sp>
        <p:nvSpPr>
          <p:cNvPr id="21507" name="2 CuadroTexto"/>
          <p:cNvSpPr txBox="1">
            <a:spLocks noChangeArrowheads="1"/>
          </p:cNvSpPr>
          <p:nvPr/>
        </p:nvSpPr>
        <p:spPr bwMode="auto">
          <a:xfrm>
            <a:off x="2000250" y="4500563"/>
            <a:ext cx="5203825" cy="584200"/>
          </a:xfrm>
          <a:prstGeom prst="rect">
            <a:avLst/>
          </a:prstGeom>
          <a:noFill/>
          <a:ln w="38100">
            <a:solidFill>
              <a:srgbClr val="2515F9"/>
            </a:solidFill>
            <a:miter lim="800000"/>
            <a:headEnd/>
            <a:tailEnd/>
          </a:ln>
        </p:spPr>
        <p:txBody>
          <a:bodyPr wrap="none">
            <a:spAutoFit/>
          </a:bodyPr>
          <a:lstStyle/>
          <a:p>
            <a:r>
              <a:rPr lang="en-US" sz="3200" b="1">
                <a:solidFill>
                  <a:srgbClr val="2515F9"/>
                </a:solidFill>
                <a:latin typeface="Calibri" pitchFamily="34" charset="0"/>
              </a:rPr>
              <a:t>Protocolos de base pediátrica</a:t>
            </a:r>
          </a:p>
        </p:txBody>
      </p:sp>
      <p:cxnSp>
        <p:nvCxnSpPr>
          <p:cNvPr id="5" name="4 Conector recto de flecha"/>
          <p:cNvCxnSpPr/>
          <p:nvPr/>
        </p:nvCxnSpPr>
        <p:spPr>
          <a:xfrm rot="5400000">
            <a:off x="3749676" y="3392487"/>
            <a:ext cx="1644650" cy="3175"/>
          </a:xfrm>
          <a:prstGeom prst="straightConnector1">
            <a:avLst/>
          </a:prstGeom>
          <a:ln w="57150">
            <a:solidFill>
              <a:srgbClr val="2515F9"/>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1475656" y="1556792"/>
            <a:ext cx="6716903" cy="3170099"/>
          </a:xfrm>
          <a:prstGeom prst="rect">
            <a:avLst/>
          </a:prstGeom>
          <a:solidFill>
            <a:schemeClr val="bg1"/>
          </a:solidFill>
          <a:ln w="9525">
            <a:noFill/>
            <a:miter lim="800000"/>
            <a:headEnd/>
            <a:tailEnd/>
          </a:ln>
          <a:effectLst/>
        </p:spPr>
        <p:txBody>
          <a:bodyPr wrap="none">
            <a:spAutoFit/>
          </a:bodyPr>
          <a:lstStyle/>
          <a:p>
            <a:pPr algn="ctr">
              <a:defRPr/>
            </a:pPr>
            <a:r>
              <a:rPr lang="es-ES" sz="4000" dirty="0">
                <a:solidFill>
                  <a:srgbClr val="2515F9"/>
                </a:solidFill>
                <a:effectLst>
                  <a:outerShdw blurRad="38100" dist="38100" dir="2700000" algn="tl">
                    <a:srgbClr val="FFFFFF"/>
                  </a:outerShdw>
                </a:effectLst>
                <a:latin typeface="Arial" charset="0"/>
                <a:cs typeface="Times New Roman" pitchFamily="18" charset="0"/>
              </a:rPr>
              <a:t>A</a:t>
            </a:r>
            <a:r>
              <a:rPr lang="en-GB" sz="4000" dirty="0" err="1">
                <a:solidFill>
                  <a:srgbClr val="2515F9"/>
                </a:solidFill>
                <a:effectLst>
                  <a:outerShdw blurRad="38100" dist="38100" dir="2700000" algn="tl">
                    <a:srgbClr val="FFFFFF"/>
                  </a:outerShdw>
                </a:effectLst>
                <a:latin typeface="Arial" charset="0"/>
                <a:cs typeface="Times New Roman" pitchFamily="18" charset="0"/>
              </a:rPr>
              <a:t>proba</a:t>
            </a:r>
            <a:r>
              <a:rPr lang="es-ES" sz="4000" dirty="0" err="1">
                <a:solidFill>
                  <a:srgbClr val="2515F9"/>
                </a:solidFill>
                <a:effectLst>
                  <a:outerShdw blurRad="38100" dist="38100" dir="2700000" algn="tl">
                    <a:srgbClr val="FFFFFF"/>
                  </a:outerShdw>
                </a:effectLst>
                <a:latin typeface="Arial" charset="0"/>
                <a:cs typeface="Times New Roman" pitchFamily="18" charset="0"/>
              </a:rPr>
              <a:t>ción</a:t>
            </a:r>
            <a:r>
              <a:rPr lang="en-GB" sz="4000" dirty="0">
                <a:solidFill>
                  <a:srgbClr val="2515F9"/>
                </a:solidFill>
                <a:effectLst>
                  <a:outerShdw blurRad="38100" dist="38100" dir="2700000" algn="tl">
                    <a:srgbClr val="FFFFFF"/>
                  </a:outerShdw>
                </a:effectLst>
                <a:latin typeface="Arial" charset="0"/>
                <a:cs typeface="Times New Roman" pitchFamily="18" charset="0"/>
              </a:rPr>
              <a:t> </a:t>
            </a:r>
            <a:r>
              <a:rPr lang="es-ES" sz="4000" dirty="0">
                <a:solidFill>
                  <a:srgbClr val="2515F9"/>
                </a:solidFill>
                <a:effectLst>
                  <a:outerShdw blurRad="38100" dist="38100" dir="2700000" algn="tl">
                    <a:srgbClr val="FFFFFF"/>
                  </a:outerShdw>
                </a:effectLst>
                <a:latin typeface="Arial" charset="0"/>
                <a:cs typeface="Times New Roman" pitchFamily="18" charset="0"/>
              </a:rPr>
              <a:t>de </a:t>
            </a:r>
            <a:r>
              <a:rPr lang="es-ES" sz="4000" dirty="0" err="1">
                <a:solidFill>
                  <a:srgbClr val="2515F9"/>
                </a:solidFill>
                <a:effectLst>
                  <a:outerShdw blurRad="38100" dist="38100" dir="2700000" algn="tl">
                    <a:srgbClr val="FFFFFF"/>
                  </a:outerShdw>
                </a:effectLst>
                <a:latin typeface="Arial" charset="0"/>
                <a:cs typeface="Times New Roman" pitchFamily="18" charset="0"/>
              </a:rPr>
              <a:t>imatinib</a:t>
            </a:r>
            <a:r>
              <a:rPr lang="es-ES" sz="4000" dirty="0">
                <a:solidFill>
                  <a:srgbClr val="2515F9"/>
                </a:solidFill>
                <a:effectLst>
                  <a:outerShdw blurRad="38100" dist="38100" dir="2700000" algn="tl">
                    <a:srgbClr val="FFFFFF"/>
                  </a:outerShdw>
                </a:effectLst>
                <a:latin typeface="Arial" charset="0"/>
                <a:cs typeface="Times New Roman" pitchFamily="18" charset="0"/>
              </a:rPr>
              <a:t> </a:t>
            </a:r>
            <a:r>
              <a:rPr lang="en-GB" sz="4000" dirty="0" err="1">
                <a:solidFill>
                  <a:srgbClr val="2515F9"/>
                </a:solidFill>
                <a:effectLst>
                  <a:outerShdw blurRad="38100" dist="38100" dir="2700000" algn="tl">
                    <a:srgbClr val="FFFFFF"/>
                  </a:outerShdw>
                </a:effectLst>
                <a:latin typeface="Arial" charset="0"/>
                <a:cs typeface="Times New Roman" pitchFamily="18" charset="0"/>
              </a:rPr>
              <a:t>para</a:t>
            </a:r>
            <a:r>
              <a:rPr lang="en-GB" sz="4000" dirty="0">
                <a:solidFill>
                  <a:srgbClr val="2515F9"/>
                </a:solidFill>
                <a:effectLst>
                  <a:outerShdw blurRad="38100" dist="38100" dir="2700000" algn="tl">
                    <a:srgbClr val="FFFFFF"/>
                  </a:outerShdw>
                </a:effectLst>
                <a:latin typeface="Arial" charset="0"/>
                <a:cs typeface="Times New Roman" pitchFamily="18" charset="0"/>
              </a:rPr>
              <a:t> </a:t>
            </a:r>
            <a:endParaRPr lang="es-ES" sz="4000" dirty="0">
              <a:solidFill>
                <a:srgbClr val="2515F9"/>
              </a:solidFill>
              <a:effectLst>
                <a:outerShdw blurRad="38100" dist="38100" dir="2700000" algn="tl">
                  <a:srgbClr val="FFFFFF"/>
                </a:outerShdw>
              </a:effectLst>
              <a:latin typeface="Arial" charset="0"/>
              <a:cs typeface="Times New Roman" pitchFamily="18" charset="0"/>
            </a:endParaRPr>
          </a:p>
          <a:p>
            <a:pPr algn="ctr">
              <a:defRPr/>
            </a:pPr>
            <a:r>
              <a:rPr lang="en-GB" sz="4000" dirty="0">
                <a:solidFill>
                  <a:srgbClr val="2515F9"/>
                </a:solidFill>
                <a:effectLst>
                  <a:outerShdw blurRad="38100" dist="38100" dir="2700000" algn="tl">
                    <a:srgbClr val="FFFFFF"/>
                  </a:outerShdw>
                </a:effectLst>
                <a:latin typeface="Arial" charset="0"/>
                <a:cs typeface="Times New Roman" pitchFamily="18" charset="0"/>
              </a:rPr>
              <a:t>el </a:t>
            </a:r>
            <a:r>
              <a:rPr lang="en-GB" sz="4000" dirty="0" err="1">
                <a:solidFill>
                  <a:srgbClr val="2515F9"/>
                </a:solidFill>
                <a:effectLst>
                  <a:outerShdw blurRad="38100" dist="38100" dir="2700000" algn="tl">
                    <a:srgbClr val="FFFFFF"/>
                  </a:outerShdw>
                </a:effectLst>
                <a:latin typeface="Arial" charset="0"/>
                <a:cs typeface="Times New Roman" pitchFamily="18" charset="0"/>
              </a:rPr>
              <a:t>tratamiento</a:t>
            </a:r>
            <a:r>
              <a:rPr lang="en-GB" sz="4000" dirty="0">
                <a:solidFill>
                  <a:srgbClr val="2515F9"/>
                </a:solidFill>
                <a:effectLst>
                  <a:outerShdw blurRad="38100" dist="38100" dir="2700000" algn="tl">
                    <a:srgbClr val="FFFFFF"/>
                  </a:outerShdw>
                </a:effectLst>
                <a:latin typeface="Arial" charset="0"/>
                <a:cs typeface="Times New Roman" pitchFamily="18" charset="0"/>
              </a:rPr>
              <a:t> de </a:t>
            </a:r>
            <a:r>
              <a:rPr lang="en-GB" sz="4000" dirty="0" err="1">
                <a:solidFill>
                  <a:srgbClr val="2515F9"/>
                </a:solidFill>
                <a:effectLst>
                  <a:outerShdw blurRad="38100" dist="38100" dir="2700000" algn="tl">
                    <a:srgbClr val="FFFFFF"/>
                  </a:outerShdw>
                </a:effectLst>
                <a:latin typeface="Arial" charset="0"/>
                <a:cs typeface="Times New Roman" pitchFamily="18" charset="0"/>
              </a:rPr>
              <a:t>pacientes</a:t>
            </a:r>
            <a:endParaRPr lang="es-ES" sz="4000" dirty="0">
              <a:solidFill>
                <a:srgbClr val="2515F9"/>
              </a:solidFill>
              <a:effectLst>
                <a:outerShdw blurRad="38100" dist="38100" dir="2700000" algn="tl">
                  <a:srgbClr val="FFFFFF"/>
                </a:outerShdw>
              </a:effectLst>
              <a:latin typeface="Arial" charset="0"/>
              <a:cs typeface="Times New Roman" pitchFamily="18" charset="0"/>
            </a:endParaRPr>
          </a:p>
          <a:p>
            <a:pPr algn="ctr">
              <a:defRPr/>
            </a:pPr>
            <a:r>
              <a:rPr lang="en-GB" sz="4000" dirty="0">
                <a:solidFill>
                  <a:srgbClr val="2515F9"/>
                </a:solidFill>
                <a:effectLst>
                  <a:outerShdw blurRad="38100" dist="38100" dir="2700000" algn="tl">
                    <a:srgbClr val="FFFFFF"/>
                  </a:outerShdw>
                </a:effectLst>
                <a:latin typeface="Arial" charset="0"/>
                <a:cs typeface="Times New Roman" pitchFamily="18" charset="0"/>
              </a:rPr>
              <a:t> </a:t>
            </a:r>
            <a:r>
              <a:rPr lang="en-GB" sz="4000" dirty="0" err="1">
                <a:solidFill>
                  <a:srgbClr val="2515F9"/>
                </a:solidFill>
                <a:effectLst>
                  <a:outerShdw blurRad="38100" dist="38100" dir="2700000" algn="tl">
                    <a:srgbClr val="FFFFFF"/>
                  </a:outerShdw>
                </a:effectLst>
                <a:latin typeface="Arial" charset="0"/>
                <a:cs typeface="Times New Roman" pitchFamily="18" charset="0"/>
              </a:rPr>
              <a:t>adultos</a:t>
            </a:r>
            <a:r>
              <a:rPr lang="en-GB" sz="4000" dirty="0">
                <a:solidFill>
                  <a:srgbClr val="2515F9"/>
                </a:solidFill>
                <a:effectLst>
                  <a:outerShdw blurRad="38100" dist="38100" dir="2700000" algn="tl">
                    <a:srgbClr val="FFFFFF"/>
                  </a:outerShdw>
                </a:effectLst>
                <a:latin typeface="Arial" charset="0"/>
                <a:cs typeface="Times New Roman" pitchFamily="18" charset="0"/>
              </a:rPr>
              <a:t> con LAL Ph+  </a:t>
            </a:r>
            <a:endParaRPr lang="es-ES" sz="4000" dirty="0">
              <a:solidFill>
                <a:srgbClr val="2515F9"/>
              </a:solidFill>
              <a:effectLst>
                <a:outerShdw blurRad="38100" dist="38100" dir="2700000" algn="tl">
                  <a:srgbClr val="FFFFFF"/>
                </a:outerShdw>
              </a:effectLst>
              <a:latin typeface="Arial" charset="0"/>
              <a:cs typeface="Times New Roman" pitchFamily="18" charset="0"/>
            </a:endParaRPr>
          </a:p>
          <a:p>
            <a:pPr algn="ctr">
              <a:defRPr/>
            </a:pPr>
            <a:r>
              <a:rPr lang="en-GB" sz="4000" dirty="0">
                <a:solidFill>
                  <a:srgbClr val="2515F9"/>
                </a:solidFill>
                <a:effectLst>
                  <a:outerShdw blurRad="38100" dist="38100" dir="2700000" algn="tl">
                    <a:srgbClr val="FFFFFF"/>
                  </a:outerShdw>
                </a:effectLst>
                <a:latin typeface="Arial" charset="0"/>
                <a:cs typeface="Times New Roman" pitchFamily="18" charset="0"/>
              </a:rPr>
              <a:t>de </a:t>
            </a:r>
            <a:r>
              <a:rPr lang="en-GB" sz="4000" dirty="0" err="1">
                <a:solidFill>
                  <a:srgbClr val="2515F9"/>
                </a:solidFill>
                <a:effectLst>
                  <a:outerShdw blurRad="38100" dist="38100" dir="2700000" algn="tl">
                    <a:srgbClr val="FFFFFF"/>
                  </a:outerShdw>
                </a:effectLst>
                <a:latin typeface="Arial" charset="0"/>
                <a:cs typeface="Times New Roman" pitchFamily="18" charset="0"/>
              </a:rPr>
              <a:t>diagnóstico</a:t>
            </a:r>
            <a:r>
              <a:rPr lang="en-GB" sz="4000" dirty="0">
                <a:solidFill>
                  <a:srgbClr val="2515F9"/>
                </a:solidFill>
                <a:effectLst>
                  <a:outerShdw blurRad="38100" dist="38100" dir="2700000" algn="tl">
                    <a:srgbClr val="FFFFFF"/>
                  </a:outerShdw>
                </a:effectLst>
                <a:latin typeface="Arial" charset="0"/>
                <a:cs typeface="Times New Roman" pitchFamily="18" charset="0"/>
              </a:rPr>
              <a:t> </a:t>
            </a:r>
            <a:r>
              <a:rPr lang="en-GB" sz="4000" dirty="0" err="1">
                <a:solidFill>
                  <a:srgbClr val="2515F9"/>
                </a:solidFill>
                <a:effectLst>
                  <a:outerShdw blurRad="38100" dist="38100" dir="2700000" algn="tl">
                    <a:srgbClr val="FFFFFF"/>
                  </a:outerShdw>
                </a:effectLst>
                <a:latin typeface="Arial" charset="0"/>
                <a:cs typeface="Times New Roman" pitchFamily="18" charset="0"/>
              </a:rPr>
              <a:t>reciente</a:t>
            </a:r>
            <a:r>
              <a:rPr lang="en-GB" sz="4000" dirty="0">
                <a:solidFill>
                  <a:srgbClr val="2515F9"/>
                </a:solidFill>
                <a:effectLst>
                  <a:outerShdw blurRad="38100" dist="38100" dir="2700000" algn="tl">
                    <a:srgbClr val="FFFFFF"/>
                  </a:outerShdw>
                </a:effectLst>
                <a:latin typeface="Arial" charset="0"/>
                <a:cs typeface="Times New Roman" pitchFamily="18" charset="0"/>
              </a:rPr>
              <a:t>,</a:t>
            </a:r>
            <a:endParaRPr lang="es-ES" sz="4000" dirty="0">
              <a:solidFill>
                <a:srgbClr val="2515F9"/>
              </a:solidFill>
              <a:effectLst>
                <a:outerShdw blurRad="38100" dist="38100" dir="2700000" algn="tl">
                  <a:srgbClr val="FFFFFF"/>
                </a:outerShdw>
              </a:effectLst>
              <a:latin typeface="Arial" charset="0"/>
              <a:cs typeface="Times New Roman" pitchFamily="18" charset="0"/>
            </a:endParaRPr>
          </a:p>
          <a:p>
            <a:pPr algn="ctr">
              <a:defRPr/>
            </a:pPr>
            <a:r>
              <a:rPr lang="en-GB" sz="4000" dirty="0">
                <a:solidFill>
                  <a:srgbClr val="2515F9"/>
                </a:solidFill>
                <a:effectLst>
                  <a:outerShdw blurRad="38100" dist="38100" dir="2700000" algn="tl">
                    <a:srgbClr val="FFFFFF"/>
                  </a:outerShdw>
                </a:effectLst>
                <a:latin typeface="Arial" charset="0"/>
                <a:cs typeface="Times New Roman" pitchFamily="18" charset="0"/>
              </a:rPr>
              <a:t> </a:t>
            </a:r>
            <a:r>
              <a:rPr lang="en-GB" sz="4000" dirty="0" err="1">
                <a:solidFill>
                  <a:srgbClr val="2515F9"/>
                </a:solidFill>
                <a:effectLst>
                  <a:outerShdw blurRad="38100" dist="38100" dir="2700000" algn="tl">
                    <a:srgbClr val="FFFFFF"/>
                  </a:outerShdw>
                </a:effectLst>
                <a:latin typeface="Arial" charset="0"/>
                <a:cs typeface="Times New Roman" pitchFamily="18" charset="0"/>
              </a:rPr>
              <a:t>integrado</a:t>
            </a:r>
            <a:r>
              <a:rPr lang="en-GB" sz="4000" dirty="0">
                <a:solidFill>
                  <a:srgbClr val="2515F9"/>
                </a:solidFill>
                <a:effectLst>
                  <a:outerShdw blurRad="38100" dist="38100" dir="2700000" algn="tl">
                    <a:srgbClr val="FFFFFF"/>
                  </a:outerShdw>
                </a:effectLst>
                <a:latin typeface="Arial" charset="0"/>
                <a:cs typeface="Times New Roman" pitchFamily="18" charset="0"/>
              </a:rPr>
              <a:t> con </a:t>
            </a:r>
            <a:r>
              <a:rPr lang="en-GB" sz="4000" dirty="0" err="1">
                <a:solidFill>
                  <a:srgbClr val="2515F9"/>
                </a:solidFill>
                <a:effectLst>
                  <a:outerShdw blurRad="38100" dist="38100" dir="2700000" algn="tl">
                    <a:srgbClr val="FFFFFF"/>
                  </a:outerShdw>
                </a:effectLst>
                <a:latin typeface="Arial" charset="0"/>
                <a:cs typeface="Times New Roman" pitchFamily="18" charset="0"/>
              </a:rPr>
              <a:t>quimioterapia</a:t>
            </a:r>
            <a:endParaRPr lang="en-GB" sz="4000" dirty="0">
              <a:solidFill>
                <a:srgbClr val="2515F9"/>
              </a:solidFill>
              <a:effectLst>
                <a:outerShdw blurRad="38100" dist="38100" dir="2700000" algn="tl">
                  <a:srgbClr val="FFFFFF"/>
                </a:outerShdw>
              </a:effectLst>
              <a:latin typeface="Arial"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95728" y="162782"/>
            <a:ext cx="8493120" cy="414764"/>
          </a:xfrm>
          <a:prstGeom prst="rect">
            <a:avLst/>
          </a:prstGeom>
          <a:noFill/>
          <a:ln w="9525">
            <a:noFill/>
            <a:round/>
            <a:headEnd/>
            <a:tailEnd/>
          </a:ln>
          <a:effectLst/>
        </p:spPr>
        <p:txBody>
          <a:bodyPr lIns="0" tIns="0" rIns="0" bIns="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err="1" smtClean="0">
                <a:solidFill>
                  <a:srgbClr val="0000FF"/>
                </a:solidFill>
                <a:latin typeface="Arial" pitchFamily="34" charset="0"/>
                <a:ea typeface="msgothic" charset="0"/>
                <a:cs typeface="msgothic" charset="0"/>
              </a:rPr>
              <a:t>Dasatinib</a:t>
            </a:r>
            <a:r>
              <a:rPr lang="en-GB" b="1" dirty="0" smtClean="0">
                <a:solidFill>
                  <a:srgbClr val="0000FF"/>
                </a:solidFill>
                <a:latin typeface="Arial" pitchFamily="34" charset="0"/>
                <a:ea typeface="msgothic" charset="0"/>
                <a:cs typeface="msgothic" charset="0"/>
              </a:rPr>
              <a:t> +</a:t>
            </a:r>
            <a:r>
              <a:rPr lang="en-GB" b="1" dirty="0" err="1" smtClean="0">
                <a:solidFill>
                  <a:srgbClr val="0000FF"/>
                </a:solidFill>
                <a:latin typeface="Arial" pitchFamily="34" charset="0"/>
                <a:ea typeface="msgothic" charset="0"/>
                <a:cs typeface="msgothic" charset="0"/>
              </a:rPr>
              <a:t>HyperCVAD</a:t>
            </a:r>
            <a:endParaRPr lang="en-GB" b="1" dirty="0" smtClean="0">
              <a:solidFill>
                <a:srgbClr val="0000FF"/>
              </a:solidFill>
              <a:latin typeface="Arial" pitchFamily="34" charset="0"/>
              <a:ea typeface="msgothic" charset="0"/>
              <a:cs typeface="msgothic" charset="0"/>
            </a:endParaRPr>
          </a:p>
          <a:p>
            <a:pPr algn="ct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b="1" dirty="0" smtClean="0">
                <a:solidFill>
                  <a:srgbClr val="0000FF"/>
                </a:solidFill>
                <a:latin typeface="Arial" pitchFamily="34" charset="0"/>
                <a:ea typeface="msgothic" charset="0"/>
                <a:cs typeface="msgothic" charset="0"/>
              </a:rPr>
              <a:t>EFS, </a:t>
            </a:r>
            <a:r>
              <a:rPr lang="en-GB" b="1" dirty="0">
                <a:solidFill>
                  <a:srgbClr val="0000FF"/>
                </a:solidFill>
                <a:latin typeface="Arial" pitchFamily="34" charset="0"/>
                <a:ea typeface="msgothic" charset="0"/>
                <a:cs typeface="msgothic" charset="0"/>
              </a:rPr>
              <a:t>CR duration, DFS, and </a:t>
            </a:r>
            <a:r>
              <a:rPr lang="en-GB" b="1" dirty="0" smtClean="0">
                <a:solidFill>
                  <a:srgbClr val="0000FF"/>
                </a:solidFill>
                <a:latin typeface="Arial" pitchFamily="34" charset="0"/>
                <a:ea typeface="msgothic" charset="0"/>
                <a:cs typeface="msgothic" charset="0"/>
              </a:rPr>
              <a:t>OS.</a:t>
            </a:r>
            <a:endParaRPr lang="en-GB" b="1" dirty="0">
              <a:solidFill>
                <a:srgbClr val="0000FF"/>
              </a:solidFill>
              <a:latin typeface="Arial" pitchFamily="34" charset="0"/>
              <a:ea typeface="msgothic" charset="0"/>
              <a:cs typeface="msgothic" charset="0"/>
            </a:endParaRPr>
          </a:p>
        </p:txBody>
      </p:sp>
      <p:pic>
        <p:nvPicPr>
          <p:cNvPr id="3075" name="Picture 3"/>
          <p:cNvPicPr>
            <a:picLocks noChangeAspect="1" noChangeArrowheads="1"/>
          </p:cNvPicPr>
          <p:nvPr/>
        </p:nvPicPr>
        <p:blipFill>
          <a:blip r:embed="rId3" cstate="print"/>
          <a:srcRect/>
          <a:stretch>
            <a:fillRect/>
          </a:stretch>
        </p:blipFill>
        <p:spPr bwMode="auto">
          <a:xfrm>
            <a:off x="1371442" y="1207972"/>
            <a:ext cx="6340320" cy="4893634"/>
          </a:xfrm>
          <a:prstGeom prst="rect">
            <a:avLst/>
          </a:prstGeom>
          <a:noFill/>
          <a:ln w="9525">
            <a:noFill/>
            <a:round/>
            <a:headEnd/>
            <a:tailEnd/>
          </a:ln>
          <a:effectLst/>
        </p:spPr>
      </p:pic>
      <p:sp>
        <p:nvSpPr>
          <p:cNvPr id="3076" name="Text Box 4"/>
          <p:cNvSpPr txBox="1">
            <a:spLocks noChangeArrowheads="1"/>
          </p:cNvSpPr>
          <p:nvPr/>
        </p:nvSpPr>
        <p:spPr bwMode="auto">
          <a:xfrm>
            <a:off x="4114778" y="6368595"/>
            <a:ext cx="4735619" cy="330964"/>
          </a:xfrm>
          <a:prstGeom prst="rect">
            <a:avLst/>
          </a:prstGeom>
          <a:noFill/>
          <a:ln w="9525">
            <a:noFill/>
            <a:round/>
            <a:headEnd/>
            <a:tailEnd/>
          </a:ln>
          <a:effectLst/>
        </p:spPr>
        <p:txBody>
          <a:bodyPr lIns="0" tIns="0" rIns="0" bIns="0"/>
          <a:lstStyle/>
          <a:p>
            <a:pPr>
              <a:tabLst>
                <a:tab pos="656650" algn="l"/>
                <a:tab pos="1313299" algn="l"/>
                <a:tab pos="1969949" algn="l"/>
                <a:tab pos="2626599" algn="l"/>
                <a:tab pos="3283248" algn="l"/>
              </a:tabLst>
            </a:pPr>
            <a:r>
              <a:rPr lang="en-GB" sz="1600" b="1" dirty="0" err="1">
                <a:solidFill>
                  <a:srgbClr val="000000"/>
                </a:solidFill>
                <a:ea typeface="msgothic" charset="0"/>
                <a:cs typeface="msgothic" charset="0"/>
              </a:rPr>
              <a:t>Ravandi</a:t>
            </a:r>
            <a:r>
              <a:rPr lang="en-GB" sz="1600" b="1" dirty="0">
                <a:solidFill>
                  <a:srgbClr val="000000"/>
                </a:solidFill>
                <a:ea typeface="msgothic" charset="0"/>
                <a:cs typeface="msgothic" charset="0"/>
              </a:rPr>
              <a:t> F et al. Blood 2010;116:2070-2077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 descr="slide49.png"/>
          <p:cNvPicPr>
            <a:picLocks noChangeAspect="1"/>
          </p:cNvPicPr>
          <p:nvPr/>
        </p:nvPicPr>
        <p:blipFill>
          <a:blip r:embed="rId3" cstate="print"/>
          <a:srcRect/>
          <a:stretch>
            <a:fillRect/>
          </a:stretch>
        </p:blipFill>
        <p:spPr bwMode="auto">
          <a:xfrm>
            <a:off x="0" y="0"/>
            <a:ext cx="9142413" cy="685641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1714500" y="1428750"/>
            <a:ext cx="571500" cy="5000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b="0"/>
          </a:p>
        </p:txBody>
      </p:sp>
      <p:sp>
        <p:nvSpPr>
          <p:cNvPr id="30723" name="Rectangle 2"/>
          <p:cNvSpPr>
            <a:spLocks noChangeArrowheads="1"/>
          </p:cNvSpPr>
          <p:nvPr/>
        </p:nvSpPr>
        <p:spPr bwMode="auto">
          <a:xfrm>
            <a:off x="900113" y="404813"/>
            <a:ext cx="6836615" cy="523220"/>
          </a:xfrm>
          <a:prstGeom prst="rect">
            <a:avLst/>
          </a:prstGeom>
          <a:solidFill>
            <a:srgbClr val="FFC000"/>
          </a:solidFill>
          <a:ln w="9525">
            <a:noFill/>
            <a:miter lim="800000"/>
            <a:headEnd/>
            <a:tailEnd/>
          </a:ln>
        </p:spPr>
        <p:txBody>
          <a:bodyPr wrap="none">
            <a:spAutoFit/>
          </a:bodyPr>
          <a:lstStyle/>
          <a:p>
            <a:r>
              <a:rPr lang="es-ES_tradnl" sz="2800" dirty="0">
                <a:solidFill>
                  <a:srgbClr val="2515F9"/>
                </a:solidFill>
              </a:rPr>
              <a:t>LAL </a:t>
            </a:r>
            <a:r>
              <a:rPr lang="es-ES_tradnl" sz="2800" dirty="0" err="1">
                <a:solidFill>
                  <a:srgbClr val="2515F9"/>
                </a:solidFill>
              </a:rPr>
              <a:t>Ph</a:t>
            </a:r>
            <a:r>
              <a:rPr lang="es-ES_tradnl" sz="2800" dirty="0">
                <a:solidFill>
                  <a:srgbClr val="2515F9"/>
                </a:solidFill>
              </a:rPr>
              <a:t>+: </a:t>
            </a:r>
            <a:r>
              <a:rPr lang="es-ES_tradnl" sz="2800" dirty="0" err="1">
                <a:solidFill>
                  <a:srgbClr val="2515F9"/>
                </a:solidFill>
              </a:rPr>
              <a:t>Imatinib</a:t>
            </a:r>
            <a:r>
              <a:rPr lang="es-ES_tradnl" sz="2800" dirty="0">
                <a:solidFill>
                  <a:srgbClr val="2515F9"/>
                </a:solidFill>
              </a:rPr>
              <a:t>. Estudios </a:t>
            </a:r>
            <a:r>
              <a:rPr lang="es-ES_tradnl" sz="2800" dirty="0" err="1">
                <a:solidFill>
                  <a:srgbClr val="2515F9"/>
                </a:solidFill>
              </a:rPr>
              <a:t>aleatorizados</a:t>
            </a:r>
            <a:endParaRPr lang="en-GB" sz="2800" dirty="0">
              <a:solidFill>
                <a:srgbClr val="2515F9"/>
              </a:solidFill>
            </a:endParaRPr>
          </a:p>
        </p:txBody>
      </p:sp>
      <p:sp>
        <p:nvSpPr>
          <p:cNvPr id="30724" name="3 CuadroTexto"/>
          <p:cNvSpPr txBox="1">
            <a:spLocks noChangeArrowheads="1"/>
          </p:cNvSpPr>
          <p:nvPr/>
        </p:nvSpPr>
        <p:spPr bwMode="auto">
          <a:xfrm>
            <a:off x="357188" y="1357313"/>
            <a:ext cx="968375" cy="584200"/>
          </a:xfrm>
          <a:prstGeom prst="rect">
            <a:avLst/>
          </a:prstGeom>
          <a:noFill/>
          <a:ln w="9525">
            <a:solidFill>
              <a:schemeClr val="tx1"/>
            </a:solidFill>
            <a:miter lim="800000"/>
            <a:headEnd/>
            <a:tailEnd/>
          </a:ln>
        </p:spPr>
        <p:txBody>
          <a:bodyPr wrap="none">
            <a:spAutoFit/>
          </a:bodyPr>
          <a:lstStyle/>
          <a:p>
            <a:pPr algn="ctr"/>
            <a:r>
              <a:rPr lang="es-ES" sz="1600" b="0">
                <a:solidFill>
                  <a:schemeClr val="tx1"/>
                </a:solidFill>
                <a:cs typeface="Arial" pitchFamily="34" charset="0"/>
              </a:rPr>
              <a:t>LAL Ph+</a:t>
            </a:r>
          </a:p>
          <a:p>
            <a:pPr algn="ctr"/>
            <a:r>
              <a:rPr lang="es-ES" sz="1600" b="0">
                <a:solidFill>
                  <a:schemeClr val="tx1"/>
                </a:solidFill>
                <a:cs typeface="Arial" pitchFamily="34" charset="0"/>
              </a:rPr>
              <a:t>15-60a</a:t>
            </a:r>
          </a:p>
        </p:txBody>
      </p:sp>
      <p:sp>
        <p:nvSpPr>
          <p:cNvPr id="30725" name="4 CuadroTexto"/>
          <p:cNvSpPr txBox="1">
            <a:spLocks noChangeArrowheads="1"/>
          </p:cNvSpPr>
          <p:nvPr/>
        </p:nvSpPr>
        <p:spPr bwMode="auto">
          <a:xfrm>
            <a:off x="1785938" y="1428750"/>
            <a:ext cx="407987" cy="461963"/>
          </a:xfrm>
          <a:prstGeom prst="rect">
            <a:avLst/>
          </a:prstGeom>
          <a:noFill/>
          <a:ln w="9525">
            <a:noFill/>
            <a:miter lim="800000"/>
            <a:headEnd/>
            <a:tailEnd/>
          </a:ln>
        </p:spPr>
        <p:txBody>
          <a:bodyPr wrap="none">
            <a:spAutoFit/>
          </a:bodyPr>
          <a:lstStyle/>
          <a:p>
            <a:r>
              <a:rPr lang="es-ES" b="0">
                <a:solidFill>
                  <a:schemeClr val="tx1"/>
                </a:solidFill>
              </a:rPr>
              <a:t>R</a:t>
            </a:r>
          </a:p>
        </p:txBody>
      </p:sp>
      <p:sp>
        <p:nvSpPr>
          <p:cNvPr id="30726" name="6 CuadroTexto"/>
          <p:cNvSpPr txBox="1">
            <a:spLocks noChangeArrowheads="1"/>
          </p:cNvSpPr>
          <p:nvPr/>
        </p:nvSpPr>
        <p:spPr bwMode="auto">
          <a:xfrm>
            <a:off x="2714625" y="1214438"/>
            <a:ext cx="1004888" cy="338137"/>
          </a:xfrm>
          <a:prstGeom prst="rect">
            <a:avLst/>
          </a:prstGeom>
          <a:noFill/>
          <a:ln w="9525">
            <a:noFill/>
            <a:miter lim="800000"/>
            <a:headEnd/>
            <a:tailEnd/>
          </a:ln>
        </p:spPr>
        <p:txBody>
          <a:bodyPr wrap="none">
            <a:spAutoFit/>
          </a:bodyPr>
          <a:lstStyle/>
          <a:p>
            <a:r>
              <a:rPr lang="es-ES" sz="1600" b="0">
                <a:solidFill>
                  <a:schemeClr val="tx1"/>
                </a:solidFill>
                <a:cs typeface="Arial" pitchFamily="34" charset="0"/>
              </a:rPr>
              <a:t>I-800-VD</a:t>
            </a:r>
          </a:p>
        </p:txBody>
      </p:sp>
      <p:sp>
        <p:nvSpPr>
          <p:cNvPr id="30727" name="7 CuadroTexto"/>
          <p:cNvSpPr txBox="1">
            <a:spLocks noChangeArrowheads="1"/>
          </p:cNvSpPr>
          <p:nvPr/>
        </p:nvSpPr>
        <p:spPr bwMode="auto">
          <a:xfrm>
            <a:off x="2714625" y="1857375"/>
            <a:ext cx="1762125" cy="338138"/>
          </a:xfrm>
          <a:prstGeom prst="rect">
            <a:avLst/>
          </a:prstGeom>
          <a:noFill/>
          <a:ln w="9525">
            <a:noFill/>
            <a:miter lim="800000"/>
            <a:headEnd/>
            <a:tailEnd/>
          </a:ln>
        </p:spPr>
        <p:txBody>
          <a:bodyPr wrap="none">
            <a:spAutoFit/>
          </a:bodyPr>
          <a:lstStyle/>
          <a:p>
            <a:r>
              <a:rPr lang="es-ES" sz="1600" b="0">
                <a:solidFill>
                  <a:schemeClr val="tx1"/>
                </a:solidFill>
                <a:cs typeface="Arial" pitchFamily="34" charset="0"/>
              </a:rPr>
              <a:t>I-800-HiperCVAD</a:t>
            </a:r>
          </a:p>
        </p:txBody>
      </p:sp>
      <p:cxnSp>
        <p:nvCxnSpPr>
          <p:cNvPr id="10" name="9 Conector recto de flecha"/>
          <p:cNvCxnSpPr>
            <a:endCxn id="30726" idx="1"/>
          </p:cNvCxnSpPr>
          <p:nvPr/>
        </p:nvCxnSpPr>
        <p:spPr>
          <a:xfrm flipV="1">
            <a:off x="2357438" y="1384300"/>
            <a:ext cx="357187" cy="25876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2" name="11 Conector recto de flecha"/>
          <p:cNvCxnSpPr>
            <a:endCxn id="30727" idx="1"/>
          </p:cNvCxnSpPr>
          <p:nvPr/>
        </p:nvCxnSpPr>
        <p:spPr>
          <a:xfrm>
            <a:off x="2428875" y="1785938"/>
            <a:ext cx="285750" cy="2413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13 Conector recto de flecha"/>
          <p:cNvCxnSpPr/>
          <p:nvPr/>
        </p:nvCxnSpPr>
        <p:spPr>
          <a:xfrm>
            <a:off x="4643438" y="1428750"/>
            <a:ext cx="571500" cy="28575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15 Conector recto de flecha"/>
          <p:cNvCxnSpPr/>
          <p:nvPr/>
        </p:nvCxnSpPr>
        <p:spPr>
          <a:xfrm flipV="1">
            <a:off x="4643438" y="1714500"/>
            <a:ext cx="571500" cy="3571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8" name="17 Conector recto"/>
          <p:cNvCxnSpPr/>
          <p:nvPr/>
        </p:nvCxnSpPr>
        <p:spPr>
          <a:xfrm>
            <a:off x="4000500" y="1428750"/>
            <a:ext cx="642938" cy="1588"/>
          </a:xfrm>
          <a:prstGeom prst="line">
            <a:avLst/>
          </a:prstGeom>
        </p:spPr>
        <p:style>
          <a:lnRef idx="2">
            <a:schemeClr val="dk1"/>
          </a:lnRef>
          <a:fillRef idx="0">
            <a:schemeClr val="dk1"/>
          </a:fillRef>
          <a:effectRef idx="1">
            <a:schemeClr val="dk1"/>
          </a:effectRef>
          <a:fontRef idx="minor">
            <a:schemeClr val="tx1"/>
          </a:fontRef>
        </p:style>
      </p:cxnSp>
      <p:sp>
        <p:nvSpPr>
          <p:cNvPr id="30733" name="18 CuadroTexto"/>
          <p:cNvSpPr txBox="1">
            <a:spLocks noChangeArrowheads="1"/>
          </p:cNvSpPr>
          <p:nvPr/>
        </p:nvSpPr>
        <p:spPr bwMode="auto">
          <a:xfrm>
            <a:off x="5357813" y="1500188"/>
            <a:ext cx="3406775" cy="584200"/>
          </a:xfrm>
          <a:prstGeom prst="rect">
            <a:avLst/>
          </a:prstGeom>
          <a:noFill/>
          <a:ln w="9525">
            <a:noFill/>
            <a:miter lim="800000"/>
            <a:headEnd/>
            <a:tailEnd/>
          </a:ln>
        </p:spPr>
        <p:txBody>
          <a:bodyPr wrap="none">
            <a:spAutoFit/>
          </a:bodyPr>
          <a:lstStyle/>
          <a:p>
            <a:r>
              <a:rPr lang="es-ES" sz="1600" b="0">
                <a:solidFill>
                  <a:schemeClr val="tx1"/>
                </a:solidFill>
                <a:cs typeface="Arial" pitchFamily="34" charset="0"/>
              </a:rPr>
              <a:t>Alo-TPH (o auto TPH si no donante</a:t>
            </a:r>
          </a:p>
          <a:p>
            <a:r>
              <a:rPr lang="es-ES" sz="1600" b="0">
                <a:solidFill>
                  <a:schemeClr val="tx1"/>
                </a:solidFill>
                <a:cs typeface="Arial" pitchFamily="34" charset="0"/>
              </a:rPr>
              <a:t>	y ERM &lt;0,1%)</a:t>
            </a:r>
          </a:p>
        </p:txBody>
      </p:sp>
      <p:sp>
        <p:nvSpPr>
          <p:cNvPr id="30734" name="19 CuadroTexto"/>
          <p:cNvSpPr txBox="1">
            <a:spLocks noChangeArrowheads="1"/>
          </p:cNvSpPr>
          <p:nvPr/>
        </p:nvSpPr>
        <p:spPr bwMode="auto">
          <a:xfrm>
            <a:off x="1071563" y="2714625"/>
            <a:ext cx="7046912" cy="2185988"/>
          </a:xfrm>
          <a:prstGeom prst="rect">
            <a:avLst/>
          </a:prstGeom>
          <a:solidFill>
            <a:srgbClr val="FFFF00"/>
          </a:solidFill>
          <a:ln w="28575">
            <a:solidFill>
              <a:schemeClr val="tx1"/>
            </a:solidFill>
            <a:miter lim="800000"/>
            <a:headEnd/>
            <a:tailEnd/>
          </a:ln>
        </p:spPr>
        <p:txBody>
          <a:bodyPr wrap="none">
            <a:spAutoFit/>
          </a:bodyPr>
          <a:lstStyle/>
          <a:p>
            <a:r>
              <a:rPr lang="es-ES" b="0">
                <a:solidFill>
                  <a:schemeClr val="tx1"/>
                </a:solidFill>
                <a:latin typeface="Times New Roman" pitchFamily="18" charset="0"/>
              </a:rPr>
              <a:t>			</a:t>
            </a:r>
            <a:r>
              <a:rPr lang="es-ES" sz="1600" b="0">
                <a:solidFill>
                  <a:schemeClr val="tx1"/>
                </a:solidFill>
                <a:cs typeface="Arial" pitchFamily="34" charset="0"/>
              </a:rPr>
              <a:t>I-VD		I-HiperCVAD	p</a:t>
            </a:r>
          </a:p>
          <a:p>
            <a:endParaRPr lang="es-ES" sz="1600" b="0">
              <a:solidFill>
                <a:schemeClr val="tx1"/>
              </a:solidFill>
              <a:cs typeface="Arial" pitchFamily="34" charset="0"/>
            </a:endParaRPr>
          </a:p>
          <a:p>
            <a:r>
              <a:rPr lang="es-ES" sz="1600" b="0">
                <a:solidFill>
                  <a:schemeClr val="tx1"/>
                </a:solidFill>
                <a:cs typeface="Arial" pitchFamily="34" charset="0"/>
              </a:rPr>
              <a:t>N		   	42		       41		n.s.</a:t>
            </a:r>
          </a:p>
          <a:p>
            <a:r>
              <a:rPr lang="es-ES" sz="1600" b="0">
                <a:solidFill>
                  <a:schemeClr val="tx1"/>
                </a:solidFill>
                <a:cs typeface="Arial" pitchFamily="34" charset="0"/>
              </a:rPr>
              <a:t>RC (%)			100		       95		n.s</a:t>
            </a:r>
          </a:p>
          <a:p>
            <a:r>
              <a:rPr lang="es-ES" sz="1600" b="0">
                <a:solidFill>
                  <a:schemeClr val="tx1"/>
                </a:solidFill>
                <a:cs typeface="Arial" pitchFamily="34" charset="0"/>
              </a:rPr>
              <a:t>ERM &lt;0,1% fin inducc (%)	35		       45		n.s</a:t>
            </a:r>
          </a:p>
          <a:p>
            <a:r>
              <a:rPr lang="es-ES" sz="1600" b="0">
                <a:solidFill>
                  <a:schemeClr val="tx1"/>
                </a:solidFill>
                <a:cs typeface="Arial" pitchFamily="34" charset="0"/>
              </a:rPr>
              <a:t>ERM &lt;0.1% fin consol (%)	48		       72		0,05</a:t>
            </a:r>
          </a:p>
          <a:p>
            <a:r>
              <a:rPr lang="es-ES" sz="1600" b="0">
                <a:solidFill>
                  <a:schemeClr val="tx1"/>
                </a:solidFill>
                <a:cs typeface="Arial" pitchFamily="34" charset="0"/>
              </a:rPr>
              <a:t>SG 2 a (%)		68		       54		n.s.</a:t>
            </a:r>
          </a:p>
          <a:p>
            <a:r>
              <a:rPr lang="es-ES" sz="1600" b="0">
                <a:solidFill>
                  <a:schemeClr val="tx1"/>
                </a:solidFill>
                <a:cs typeface="Arial" pitchFamily="34" charset="0"/>
              </a:rPr>
              <a:t>SLE 2 a (%)		54		       32		n.s.</a:t>
            </a:r>
          </a:p>
        </p:txBody>
      </p:sp>
      <p:cxnSp>
        <p:nvCxnSpPr>
          <p:cNvPr id="22" name="21 Conector recto"/>
          <p:cNvCxnSpPr/>
          <p:nvPr/>
        </p:nvCxnSpPr>
        <p:spPr>
          <a:xfrm>
            <a:off x="11572875" y="200025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1071563" y="3214688"/>
            <a:ext cx="7000875" cy="1587"/>
          </a:xfrm>
          <a:prstGeom prst="line">
            <a:avLst/>
          </a:prstGeom>
        </p:spPr>
        <p:style>
          <a:lnRef idx="2">
            <a:schemeClr val="dk1"/>
          </a:lnRef>
          <a:fillRef idx="0">
            <a:schemeClr val="dk1"/>
          </a:fillRef>
          <a:effectRef idx="1">
            <a:schemeClr val="dk1"/>
          </a:effectRef>
          <a:fontRef idx="minor">
            <a:schemeClr val="tx1"/>
          </a:fontRef>
        </p:style>
      </p:cxnSp>
      <p:sp>
        <p:nvSpPr>
          <p:cNvPr id="30737" name="24 CuadroTexto"/>
          <p:cNvSpPr txBox="1">
            <a:spLocks noChangeArrowheads="1"/>
          </p:cNvSpPr>
          <p:nvPr/>
        </p:nvSpPr>
        <p:spPr bwMode="auto">
          <a:xfrm>
            <a:off x="755576" y="5013176"/>
            <a:ext cx="7843301" cy="584775"/>
          </a:xfrm>
          <a:prstGeom prst="rect">
            <a:avLst/>
          </a:prstGeom>
          <a:solidFill>
            <a:srgbClr val="92D050"/>
          </a:solidFill>
          <a:ln w="9525">
            <a:noFill/>
            <a:miter lim="800000"/>
            <a:headEnd/>
            <a:tailEnd/>
          </a:ln>
        </p:spPr>
        <p:txBody>
          <a:bodyPr wrap="none">
            <a:spAutoFit/>
          </a:bodyPr>
          <a:lstStyle/>
          <a:p>
            <a:r>
              <a:rPr lang="es-ES" sz="1600" dirty="0">
                <a:solidFill>
                  <a:schemeClr val="tx1"/>
                </a:solidFill>
                <a:cs typeface="Arial" pitchFamily="34" charset="0"/>
              </a:rPr>
              <a:t>Mensaje:</a:t>
            </a:r>
            <a:r>
              <a:rPr lang="es-ES" sz="1600" b="0" dirty="0">
                <a:solidFill>
                  <a:schemeClr val="tx1"/>
                </a:solidFill>
                <a:cs typeface="Arial" pitchFamily="34" charset="0"/>
              </a:rPr>
              <a:t>	Intensificación QT asociada a </a:t>
            </a:r>
            <a:r>
              <a:rPr lang="es-ES" sz="1600" b="0" dirty="0" err="1">
                <a:solidFill>
                  <a:schemeClr val="tx1"/>
                </a:solidFill>
                <a:cs typeface="Arial" pitchFamily="34" charset="0"/>
              </a:rPr>
              <a:t>imatinib</a:t>
            </a:r>
            <a:r>
              <a:rPr lang="es-ES" sz="1600" b="0" dirty="0">
                <a:solidFill>
                  <a:schemeClr val="tx1"/>
                </a:solidFill>
                <a:cs typeface="Arial" pitchFamily="34" charset="0"/>
              </a:rPr>
              <a:t> </a:t>
            </a:r>
            <a:r>
              <a:rPr lang="es-ES" sz="1600" dirty="0" smtClean="0"/>
              <a:t>mejora la </a:t>
            </a:r>
            <a:r>
              <a:rPr lang="es-ES" sz="1600" b="0" dirty="0" smtClean="0">
                <a:solidFill>
                  <a:schemeClr val="tx1"/>
                </a:solidFill>
                <a:cs typeface="Arial" pitchFamily="34" charset="0"/>
              </a:rPr>
              <a:t>ERM </a:t>
            </a:r>
            <a:r>
              <a:rPr lang="es-ES" sz="1600" b="0" dirty="0">
                <a:solidFill>
                  <a:schemeClr val="tx1"/>
                </a:solidFill>
                <a:cs typeface="Arial" pitchFamily="34" charset="0"/>
              </a:rPr>
              <a:t>pero no tiene </a:t>
            </a:r>
          </a:p>
          <a:p>
            <a:r>
              <a:rPr lang="es-ES" sz="1600" b="0" dirty="0">
                <a:solidFill>
                  <a:schemeClr val="tx1"/>
                </a:solidFill>
                <a:cs typeface="Arial" pitchFamily="34" charset="0"/>
              </a:rPr>
              <a:t>influencia en duración RC. La toxicidad pre-TPH es alta en brazo de QT intensiva</a:t>
            </a:r>
          </a:p>
        </p:txBody>
      </p:sp>
      <p:sp>
        <p:nvSpPr>
          <p:cNvPr id="30738" name="25 CuadroTexto"/>
          <p:cNvSpPr txBox="1">
            <a:spLocks noChangeArrowheads="1"/>
          </p:cNvSpPr>
          <p:nvPr/>
        </p:nvSpPr>
        <p:spPr bwMode="auto">
          <a:xfrm>
            <a:off x="285750" y="6072188"/>
            <a:ext cx="8545513" cy="517525"/>
          </a:xfrm>
          <a:prstGeom prst="rect">
            <a:avLst/>
          </a:prstGeom>
          <a:noFill/>
          <a:ln w="9525">
            <a:noFill/>
            <a:miter lim="800000"/>
            <a:headEnd/>
            <a:tailEnd/>
          </a:ln>
        </p:spPr>
        <p:txBody>
          <a:bodyPr wrap="none">
            <a:spAutoFit/>
          </a:bodyPr>
          <a:lstStyle/>
          <a:p>
            <a:r>
              <a:rPr lang="en-US" sz="1400" b="0">
                <a:solidFill>
                  <a:schemeClr val="tx1"/>
                </a:solidFill>
                <a:cs typeface="Arial" pitchFamily="34" charset="0"/>
              </a:rPr>
              <a:t>#12. Chalandon Y, et al. First Results of the GRAAPH-2005 Study in younger Adult Patients with De Novo </a:t>
            </a:r>
          </a:p>
          <a:p>
            <a:r>
              <a:rPr lang="en-US" sz="1400" b="0">
                <a:solidFill>
                  <a:schemeClr val="tx1"/>
                </a:solidFill>
                <a:cs typeface="Arial" pitchFamily="34" charset="0"/>
              </a:rPr>
              <a:t>Philadelphia Positive Acute Lymphoblastic Leukemia. ASH 2008</a:t>
            </a:r>
            <a:endParaRPr lang="es-ES" sz="1400" b="0">
              <a:solidFill>
                <a:schemeClr val="tx1"/>
              </a:solidFill>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31 Elipse"/>
          <p:cNvSpPr/>
          <p:nvPr/>
        </p:nvSpPr>
        <p:spPr>
          <a:xfrm>
            <a:off x="857250" y="4429125"/>
            <a:ext cx="3143250" cy="1214438"/>
          </a:xfrm>
          <a:prstGeom prst="ellipse">
            <a:avLst/>
          </a:prstGeom>
          <a:ln>
            <a:solidFill>
              <a:srgbClr val="2515F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30 Rectángulo"/>
          <p:cNvSpPr/>
          <p:nvPr/>
        </p:nvSpPr>
        <p:spPr>
          <a:xfrm>
            <a:off x="500063" y="1000125"/>
            <a:ext cx="8286750" cy="500062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86" name="Rectangle 2"/>
          <p:cNvSpPr>
            <a:spLocks noGrp="1" noChangeArrowheads="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ca-ES" sz="3600" b="1" dirty="0" err="1" smtClean="0">
                <a:solidFill>
                  <a:srgbClr val="2515F9"/>
                </a:solidFill>
              </a:rPr>
              <a:t>Ph</a:t>
            </a:r>
            <a:r>
              <a:rPr lang="ca-ES" sz="3600" b="1" dirty="0" smtClean="0">
                <a:solidFill>
                  <a:srgbClr val="2515F9"/>
                </a:solidFill>
              </a:rPr>
              <a:t>+ ALL &lt; 55 </a:t>
            </a:r>
            <a:r>
              <a:rPr lang="ca-ES" sz="3600" b="1" dirty="0" err="1" smtClean="0">
                <a:solidFill>
                  <a:srgbClr val="2515F9"/>
                </a:solidFill>
              </a:rPr>
              <a:t>yr</a:t>
            </a:r>
            <a:r>
              <a:rPr lang="ca-ES" sz="3600" b="1" dirty="0" smtClean="0">
                <a:solidFill>
                  <a:srgbClr val="2515F9"/>
                </a:solidFill>
              </a:rPr>
              <a:t>. ALL Ph-08</a:t>
            </a:r>
            <a:r>
              <a:rPr lang="ca-ES" sz="2800" b="1" dirty="0" smtClean="0">
                <a:solidFill>
                  <a:schemeClr val="accent2"/>
                </a:solidFill>
              </a:rPr>
              <a:t/>
            </a:r>
            <a:br>
              <a:rPr lang="ca-ES" sz="2800" b="1" dirty="0" smtClean="0">
                <a:solidFill>
                  <a:schemeClr val="accent2"/>
                </a:solidFill>
              </a:rPr>
            </a:br>
            <a:endParaRPr lang="ca-ES" sz="2400" b="1" dirty="0" smtClean="0">
              <a:solidFill>
                <a:schemeClr val="accent2"/>
              </a:solidFill>
            </a:endParaRPr>
          </a:p>
        </p:txBody>
      </p:sp>
      <p:sp>
        <p:nvSpPr>
          <p:cNvPr id="57349" name="Text Box 4"/>
          <p:cNvSpPr txBox="1">
            <a:spLocks noChangeArrowheads="1"/>
          </p:cNvSpPr>
          <p:nvPr/>
        </p:nvSpPr>
        <p:spPr bwMode="auto">
          <a:xfrm>
            <a:off x="3851275" y="1196975"/>
            <a:ext cx="1422400" cy="366713"/>
          </a:xfrm>
          <a:prstGeom prst="rect">
            <a:avLst/>
          </a:prstGeom>
          <a:noFill/>
          <a:ln w="9525">
            <a:noFill/>
            <a:miter lim="800000"/>
            <a:headEnd/>
            <a:tailEnd/>
          </a:ln>
        </p:spPr>
        <p:txBody>
          <a:bodyPr wrap="none">
            <a:spAutoFit/>
          </a:bodyPr>
          <a:lstStyle/>
          <a:p>
            <a:r>
              <a:rPr lang="ca-ES" b="1">
                <a:latin typeface="Calibri" pitchFamily="34" charset="0"/>
              </a:rPr>
              <a:t>ALL, &lt; 55yr</a:t>
            </a:r>
          </a:p>
        </p:txBody>
      </p:sp>
      <p:sp>
        <p:nvSpPr>
          <p:cNvPr id="57350" name="Text Box 5"/>
          <p:cNvSpPr txBox="1">
            <a:spLocks noChangeArrowheads="1"/>
          </p:cNvSpPr>
          <p:nvPr/>
        </p:nvSpPr>
        <p:spPr bwMode="auto">
          <a:xfrm>
            <a:off x="3924300" y="1700213"/>
            <a:ext cx="1238250" cy="366712"/>
          </a:xfrm>
          <a:prstGeom prst="rect">
            <a:avLst/>
          </a:prstGeom>
          <a:noFill/>
          <a:ln w="9525">
            <a:noFill/>
            <a:miter lim="800000"/>
            <a:headEnd/>
            <a:tailEnd/>
          </a:ln>
        </p:spPr>
        <p:txBody>
          <a:bodyPr wrap="none">
            <a:spAutoFit/>
          </a:bodyPr>
          <a:lstStyle/>
          <a:p>
            <a:r>
              <a:rPr lang="ca-ES">
                <a:latin typeface="Calibri" pitchFamily="34" charset="0"/>
              </a:rPr>
              <a:t>Pre-phase</a:t>
            </a:r>
          </a:p>
        </p:txBody>
      </p:sp>
      <p:sp>
        <p:nvSpPr>
          <p:cNvPr id="57351" name="Text Box 6"/>
          <p:cNvSpPr txBox="1">
            <a:spLocks noChangeArrowheads="1"/>
          </p:cNvSpPr>
          <p:nvPr/>
        </p:nvSpPr>
        <p:spPr bwMode="auto">
          <a:xfrm>
            <a:off x="3975100" y="2152650"/>
            <a:ext cx="1117600" cy="366713"/>
          </a:xfrm>
          <a:prstGeom prst="rect">
            <a:avLst/>
          </a:prstGeom>
          <a:noFill/>
          <a:ln w="9525">
            <a:noFill/>
            <a:miter lim="800000"/>
            <a:headEnd/>
            <a:tailEnd/>
          </a:ln>
        </p:spPr>
        <p:txBody>
          <a:bodyPr wrap="none">
            <a:spAutoFit/>
          </a:bodyPr>
          <a:lstStyle/>
          <a:p>
            <a:r>
              <a:rPr lang="ca-ES" b="1">
                <a:latin typeface="Calibri" pitchFamily="34" charset="0"/>
              </a:rPr>
              <a:t>Ph+ ALL</a:t>
            </a:r>
          </a:p>
        </p:txBody>
      </p:sp>
      <p:sp>
        <p:nvSpPr>
          <p:cNvPr id="57352" name="Text Box 7"/>
          <p:cNvSpPr txBox="1">
            <a:spLocks noChangeArrowheads="1"/>
          </p:cNvSpPr>
          <p:nvPr/>
        </p:nvSpPr>
        <p:spPr bwMode="auto">
          <a:xfrm>
            <a:off x="3903663" y="2655888"/>
            <a:ext cx="1966912" cy="369887"/>
          </a:xfrm>
          <a:prstGeom prst="rect">
            <a:avLst/>
          </a:prstGeom>
          <a:noFill/>
          <a:ln w="9525">
            <a:noFill/>
            <a:miter lim="800000"/>
            <a:headEnd/>
            <a:tailEnd/>
          </a:ln>
        </p:spPr>
        <p:txBody>
          <a:bodyPr wrap="none">
            <a:spAutoFit/>
          </a:bodyPr>
          <a:lstStyle/>
          <a:p>
            <a:r>
              <a:rPr lang="ca-ES" b="1">
                <a:latin typeface="Calibri" pitchFamily="34" charset="0"/>
              </a:rPr>
              <a:t>Induction (I-600)</a:t>
            </a:r>
          </a:p>
        </p:txBody>
      </p:sp>
      <p:sp>
        <p:nvSpPr>
          <p:cNvPr id="57353" name="Text Box 8"/>
          <p:cNvSpPr txBox="1">
            <a:spLocks noChangeArrowheads="1"/>
          </p:cNvSpPr>
          <p:nvPr/>
        </p:nvSpPr>
        <p:spPr bwMode="auto">
          <a:xfrm>
            <a:off x="3635375" y="3141663"/>
            <a:ext cx="1911350" cy="366712"/>
          </a:xfrm>
          <a:prstGeom prst="rect">
            <a:avLst/>
          </a:prstGeom>
          <a:noFill/>
          <a:ln w="9525">
            <a:noFill/>
            <a:miter lim="800000"/>
            <a:headEnd/>
            <a:tailEnd/>
          </a:ln>
        </p:spPr>
        <p:txBody>
          <a:bodyPr wrap="none">
            <a:spAutoFit/>
          </a:bodyPr>
          <a:lstStyle/>
          <a:p>
            <a:r>
              <a:rPr lang="ca-ES" b="1">
                <a:latin typeface="Calibri" pitchFamily="34" charset="0"/>
              </a:rPr>
              <a:t>Consolidation-1</a:t>
            </a:r>
          </a:p>
        </p:txBody>
      </p:sp>
      <p:sp>
        <p:nvSpPr>
          <p:cNvPr id="57354" name="Text Box 9"/>
          <p:cNvSpPr txBox="1">
            <a:spLocks noChangeArrowheads="1"/>
          </p:cNvSpPr>
          <p:nvPr/>
        </p:nvSpPr>
        <p:spPr bwMode="auto">
          <a:xfrm>
            <a:off x="2051050" y="3500438"/>
            <a:ext cx="806450" cy="366712"/>
          </a:xfrm>
          <a:prstGeom prst="rect">
            <a:avLst/>
          </a:prstGeom>
          <a:noFill/>
          <a:ln w="9525">
            <a:noFill/>
            <a:miter lim="800000"/>
            <a:headEnd/>
            <a:tailEnd/>
          </a:ln>
        </p:spPr>
        <p:txBody>
          <a:bodyPr wrap="none">
            <a:spAutoFit/>
          </a:bodyPr>
          <a:lstStyle/>
          <a:p>
            <a:r>
              <a:rPr lang="ca-ES">
                <a:latin typeface="Calibri" pitchFamily="34" charset="0"/>
              </a:rPr>
              <a:t>Donor</a:t>
            </a:r>
          </a:p>
        </p:txBody>
      </p:sp>
      <p:sp>
        <p:nvSpPr>
          <p:cNvPr id="57355" name="Text Box 10"/>
          <p:cNvSpPr txBox="1">
            <a:spLocks noChangeArrowheads="1"/>
          </p:cNvSpPr>
          <p:nvPr/>
        </p:nvSpPr>
        <p:spPr bwMode="auto">
          <a:xfrm>
            <a:off x="1908175" y="4005263"/>
            <a:ext cx="1136650" cy="366712"/>
          </a:xfrm>
          <a:prstGeom prst="rect">
            <a:avLst/>
          </a:prstGeom>
          <a:noFill/>
          <a:ln w="9525">
            <a:noFill/>
            <a:miter lim="800000"/>
            <a:headEnd/>
            <a:tailEnd/>
          </a:ln>
        </p:spPr>
        <p:txBody>
          <a:bodyPr wrap="none">
            <a:spAutoFit/>
          </a:bodyPr>
          <a:lstStyle/>
          <a:p>
            <a:r>
              <a:rPr lang="ca-ES" b="1">
                <a:latin typeface="Calibri" pitchFamily="34" charset="0"/>
              </a:rPr>
              <a:t>Allo SCT</a:t>
            </a:r>
          </a:p>
        </p:txBody>
      </p:sp>
      <p:sp>
        <p:nvSpPr>
          <p:cNvPr id="57356" name="Text Box 11"/>
          <p:cNvSpPr txBox="1">
            <a:spLocks noChangeArrowheads="1"/>
          </p:cNvSpPr>
          <p:nvPr/>
        </p:nvSpPr>
        <p:spPr bwMode="auto">
          <a:xfrm>
            <a:off x="1239838" y="4529138"/>
            <a:ext cx="781050" cy="366712"/>
          </a:xfrm>
          <a:prstGeom prst="rect">
            <a:avLst/>
          </a:prstGeom>
          <a:noFill/>
          <a:ln w="9525">
            <a:noFill/>
            <a:miter lim="800000"/>
            <a:headEnd/>
            <a:tailEnd/>
          </a:ln>
        </p:spPr>
        <p:txBody>
          <a:bodyPr wrap="none">
            <a:spAutoFit/>
          </a:bodyPr>
          <a:lstStyle/>
          <a:p>
            <a:r>
              <a:rPr lang="ca-ES">
                <a:latin typeface="Calibri" pitchFamily="34" charset="0"/>
              </a:rPr>
              <a:t>MRD-</a:t>
            </a:r>
          </a:p>
        </p:txBody>
      </p:sp>
      <p:sp>
        <p:nvSpPr>
          <p:cNvPr id="57357" name="Text Box 12"/>
          <p:cNvSpPr txBox="1">
            <a:spLocks noChangeArrowheads="1"/>
          </p:cNvSpPr>
          <p:nvPr/>
        </p:nvSpPr>
        <p:spPr bwMode="auto">
          <a:xfrm>
            <a:off x="2987675" y="4508500"/>
            <a:ext cx="838200" cy="366713"/>
          </a:xfrm>
          <a:prstGeom prst="rect">
            <a:avLst/>
          </a:prstGeom>
          <a:noFill/>
          <a:ln w="9525">
            <a:noFill/>
            <a:miter lim="800000"/>
            <a:headEnd/>
            <a:tailEnd/>
          </a:ln>
        </p:spPr>
        <p:txBody>
          <a:bodyPr wrap="none">
            <a:spAutoFit/>
          </a:bodyPr>
          <a:lstStyle/>
          <a:p>
            <a:r>
              <a:rPr lang="ca-ES">
                <a:latin typeface="Calibri" pitchFamily="34" charset="0"/>
              </a:rPr>
              <a:t>MRD+</a:t>
            </a:r>
          </a:p>
        </p:txBody>
      </p:sp>
      <p:sp>
        <p:nvSpPr>
          <p:cNvPr id="57358" name="Text Box 13"/>
          <p:cNvSpPr txBox="1">
            <a:spLocks noChangeArrowheads="1"/>
          </p:cNvSpPr>
          <p:nvPr/>
        </p:nvSpPr>
        <p:spPr bwMode="auto">
          <a:xfrm>
            <a:off x="2751138" y="5105400"/>
            <a:ext cx="1149350" cy="366713"/>
          </a:xfrm>
          <a:prstGeom prst="rect">
            <a:avLst/>
          </a:prstGeom>
          <a:noFill/>
          <a:ln w="9525">
            <a:noFill/>
            <a:miter lim="800000"/>
            <a:headEnd/>
            <a:tailEnd/>
          </a:ln>
        </p:spPr>
        <p:txBody>
          <a:bodyPr wrap="none">
            <a:spAutoFit/>
          </a:bodyPr>
          <a:lstStyle/>
          <a:p>
            <a:r>
              <a:rPr lang="ca-ES" b="1">
                <a:latin typeface="Calibri" pitchFamily="34" charset="0"/>
              </a:rPr>
              <a:t>Imatinib*</a:t>
            </a:r>
          </a:p>
        </p:txBody>
      </p:sp>
      <p:sp>
        <p:nvSpPr>
          <p:cNvPr id="57359" name="Text Box 14"/>
          <p:cNvSpPr txBox="1">
            <a:spLocks noChangeArrowheads="1"/>
          </p:cNvSpPr>
          <p:nvPr/>
        </p:nvSpPr>
        <p:spPr bwMode="auto">
          <a:xfrm>
            <a:off x="971550" y="5084763"/>
            <a:ext cx="1263650" cy="366712"/>
          </a:xfrm>
          <a:prstGeom prst="rect">
            <a:avLst/>
          </a:prstGeom>
          <a:noFill/>
          <a:ln w="9525">
            <a:noFill/>
            <a:miter lim="800000"/>
            <a:headEnd/>
            <a:tailEnd/>
          </a:ln>
        </p:spPr>
        <p:txBody>
          <a:bodyPr wrap="none">
            <a:spAutoFit/>
          </a:bodyPr>
          <a:lstStyle/>
          <a:p>
            <a:r>
              <a:rPr lang="ca-ES" b="1">
                <a:latin typeface="Calibri" pitchFamily="34" charset="0"/>
              </a:rPr>
              <a:t>Follow-up</a:t>
            </a:r>
          </a:p>
        </p:txBody>
      </p:sp>
      <p:sp>
        <p:nvSpPr>
          <p:cNvPr id="57360" name="Text Box 15"/>
          <p:cNvSpPr txBox="1">
            <a:spLocks noChangeArrowheads="1"/>
          </p:cNvSpPr>
          <p:nvPr/>
        </p:nvSpPr>
        <p:spPr bwMode="auto">
          <a:xfrm>
            <a:off x="5508625" y="3573463"/>
            <a:ext cx="3297238" cy="369887"/>
          </a:xfrm>
          <a:prstGeom prst="rect">
            <a:avLst/>
          </a:prstGeom>
          <a:noFill/>
          <a:ln w="9525">
            <a:noFill/>
            <a:miter lim="800000"/>
            <a:headEnd/>
            <a:tailEnd/>
          </a:ln>
        </p:spPr>
        <p:txBody>
          <a:bodyPr wrap="none">
            <a:spAutoFit/>
          </a:bodyPr>
          <a:lstStyle/>
          <a:p>
            <a:r>
              <a:rPr lang="ca-ES">
                <a:latin typeface="Calibri" pitchFamily="34" charset="0"/>
              </a:rPr>
              <a:t>No donor/No allo SCT feasible</a:t>
            </a:r>
          </a:p>
        </p:txBody>
      </p:sp>
      <p:sp>
        <p:nvSpPr>
          <p:cNvPr id="57361" name="Text Box 16"/>
          <p:cNvSpPr txBox="1">
            <a:spLocks noChangeArrowheads="1"/>
          </p:cNvSpPr>
          <p:nvPr/>
        </p:nvSpPr>
        <p:spPr bwMode="auto">
          <a:xfrm>
            <a:off x="6084888" y="4076700"/>
            <a:ext cx="1238250" cy="366713"/>
          </a:xfrm>
          <a:prstGeom prst="rect">
            <a:avLst/>
          </a:prstGeom>
          <a:noFill/>
          <a:ln w="9525">
            <a:noFill/>
            <a:miter lim="800000"/>
            <a:headEnd/>
            <a:tailEnd/>
          </a:ln>
        </p:spPr>
        <p:txBody>
          <a:bodyPr wrap="none">
            <a:spAutoFit/>
          </a:bodyPr>
          <a:lstStyle/>
          <a:p>
            <a:r>
              <a:rPr lang="ca-ES" b="1">
                <a:latin typeface="Calibri" pitchFamily="34" charset="0"/>
              </a:rPr>
              <a:t>Auto-SCT</a:t>
            </a:r>
          </a:p>
        </p:txBody>
      </p:sp>
      <p:sp>
        <p:nvSpPr>
          <p:cNvPr id="57362" name="Text Box 17"/>
          <p:cNvSpPr txBox="1">
            <a:spLocks noChangeArrowheads="1"/>
          </p:cNvSpPr>
          <p:nvPr/>
        </p:nvSpPr>
        <p:spPr bwMode="auto">
          <a:xfrm>
            <a:off x="5795963" y="4797425"/>
            <a:ext cx="2152650" cy="641350"/>
          </a:xfrm>
          <a:prstGeom prst="rect">
            <a:avLst/>
          </a:prstGeom>
          <a:noFill/>
          <a:ln w="9525">
            <a:noFill/>
            <a:miter lim="800000"/>
            <a:headEnd/>
            <a:tailEnd/>
          </a:ln>
        </p:spPr>
        <p:txBody>
          <a:bodyPr wrap="none">
            <a:spAutoFit/>
          </a:bodyPr>
          <a:lstStyle/>
          <a:p>
            <a:pPr algn="ctr"/>
            <a:r>
              <a:rPr lang="ca-ES" b="1">
                <a:latin typeface="Calibri" pitchFamily="34" charset="0"/>
              </a:rPr>
              <a:t>Imatinib+MP+MTX</a:t>
            </a:r>
          </a:p>
          <a:p>
            <a:pPr algn="ctr"/>
            <a:r>
              <a:rPr lang="ca-ES">
                <a:latin typeface="Calibri" pitchFamily="34" charset="0"/>
              </a:rPr>
              <a:t>(up to 2-yr)</a:t>
            </a:r>
          </a:p>
        </p:txBody>
      </p:sp>
      <p:sp>
        <p:nvSpPr>
          <p:cNvPr id="57363" name="Text Box 18"/>
          <p:cNvSpPr txBox="1">
            <a:spLocks noChangeArrowheads="1"/>
          </p:cNvSpPr>
          <p:nvPr/>
        </p:nvSpPr>
        <p:spPr bwMode="auto">
          <a:xfrm>
            <a:off x="735013" y="6113463"/>
            <a:ext cx="2559050" cy="366712"/>
          </a:xfrm>
          <a:prstGeom prst="rect">
            <a:avLst/>
          </a:prstGeom>
          <a:noFill/>
          <a:ln w="9525">
            <a:noFill/>
            <a:miter lim="800000"/>
            <a:headEnd/>
            <a:tailEnd/>
          </a:ln>
        </p:spPr>
        <p:txBody>
          <a:bodyPr wrap="none">
            <a:spAutoFit/>
          </a:bodyPr>
          <a:lstStyle/>
          <a:p>
            <a:r>
              <a:rPr lang="ca-ES">
                <a:latin typeface="Calibri" pitchFamily="34" charset="0"/>
              </a:rPr>
              <a:t>*Except T315I mutation</a:t>
            </a:r>
          </a:p>
        </p:txBody>
      </p:sp>
      <p:sp>
        <p:nvSpPr>
          <p:cNvPr id="57364" name="Line 19"/>
          <p:cNvSpPr>
            <a:spLocks noChangeShapeType="1"/>
          </p:cNvSpPr>
          <p:nvPr/>
        </p:nvSpPr>
        <p:spPr bwMode="auto">
          <a:xfrm>
            <a:off x="4572000" y="1557338"/>
            <a:ext cx="0" cy="215900"/>
          </a:xfrm>
          <a:prstGeom prst="line">
            <a:avLst/>
          </a:prstGeom>
          <a:noFill/>
          <a:ln w="9525">
            <a:solidFill>
              <a:schemeClr val="tx1"/>
            </a:solidFill>
            <a:round/>
            <a:headEnd/>
            <a:tailEnd type="triangle" w="med" len="med"/>
          </a:ln>
        </p:spPr>
        <p:txBody>
          <a:bodyPr/>
          <a:lstStyle/>
          <a:p>
            <a:endParaRPr lang="en-US"/>
          </a:p>
        </p:txBody>
      </p:sp>
      <p:sp>
        <p:nvSpPr>
          <p:cNvPr id="57365" name="Line 20"/>
          <p:cNvSpPr>
            <a:spLocks noChangeShapeType="1"/>
          </p:cNvSpPr>
          <p:nvPr/>
        </p:nvSpPr>
        <p:spPr bwMode="auto">
          <a:xfrm>
            <a:off x="4572000" y="2492375"/>
            <a:ext cx="0" cy="144463"/>
          </a:xfrm>
          <a:prstGeom prst="line">
            <a:avLst/>
          </a:prstGeom>
          <a:noFill/>
          <a:ln w="9525">
            <a:solidFill>
              <a:schemeClr val="tx1"/>
            </a:solidFill>
            <a:round/>
            <a:headEnd/>
            <a:tailEnd type="triangle" w="med" len="med"/>
          </a:ln>
        </p:spPr>
        <p:txBody>
          <a:bodyPr/>
          <a:lstStyle/>
          <a:p>
            <a:endParaRPr lang="en-US"/>
          </a:p>
        </p:txBody>
      </p:sp>
      <p:sp>
        <p:nvSpPr>
          <p:cNvPr id="57366" name="Line 21"/>
          <p:cNvSpPr>
            <a:spLocks noChangeShapeType="1"/>
          </p:cNvSpPr>
          <p:nvPr/>
        </p:nvSpPr>
        <p:spPr bwMode="auto">
          <a:xfrm>
            <a:off x="4572000" y="2060575"/>
            <a:ext cx="0" cy="144463"/>
          </a:xfrm>
          <a:prstGeom prst="line">
            <a:avLst/>
          </a:prstGeom>
          <a:noFill/>
          <a:ln w="9525">
            <a:solidFill>
              <a:schemeClr val="tx1"/>
            </a:solidFill>
            <a:round/>
            <a:headEnd/>
            <a:tailEnd type="triangle" w="med" len="med"/>
          </a:ln>
        </p:spPr>
        <p:txBody>
          <a:bodyPr/>
          <a:lstStyle/>
          <a:p>
            <a:endParaRPr lang="en-US"/>
          </a:p>
        </p:txBody>
      </p:sp>
      <p:sp>
        <p:nvSpPr>
          <p:cNvPr id="57367" name="Line 22"/>
          <p:cNvSpPr>
            <a:spLocks noChangeShapeType="1"/>
          </p:cNvSpPr>
          <p:nvPr/>
        </p:nvSpPr>
        <p:spPr bwMode="auto">
          <a:xfrm>
            <a:off x="4572000" y="2997200"/>
            <a:ext cx="0" cy="144463"/>
          </a:xfrm>
          <a:prstGeom prst="line">
            <a:avLst/>
          </a:prstGeom>
          <a:noFill/>
          <a:ln w="9525">
            <a:solidFill>
              <a:schemeClr val="tx1"/>
            </a:solidFill>
            <a:round/>
            <a:headEnd/>
            <a:tailEnd type="triangle" w="med" len="med"/>
          </a:ln>
        </p:spPr>
        <p:txBody>
          <a:bodyPr/>
          <a:lstStyle/>
          <a:p>
            <a:endParaRPr lang="en-US"/>
          </a:p>
        </p:txBody>
      </p:sp>
      <p:sp>
        <p:nvSpPr>
          <p:cNvPr id="57368" name="Line 23"/>
          <p:cNvSpPr>
            <a:spLocks noChangeShapeType="1"/>
          </p:cNvSpPr>
          <p:nvPr/>
        </p:nvSpPr>
        <p:spPr bwMode="auto">
          <a:xfrm flipH="1">
            <a:off x="2987675" y="3573463"/>
            <a:ext cx="1079500" cy="142875"/>
          </a:xfrm>
          <a:prstGeom prst="line">
            <a:avLst/>
          </a:prstGeom>
          <a:noFill/>
          <a:ln w="9525">
            <a:solidFill>
              <a:schemeClr val="tx1"/>
            </a:solidFill>
            <a:round/>
            <a:headEnd/>
            <a:tailEnd type="triangle" w="med" len="med"/>
          </a:ln>
        </p:spPr>
        <p:txBody>
          <a:bodyPr/>
          <a:lstStyle/>
          <a:p>
            <a:endParaRPr lang="en-US"/>
          </a:p>
        </p:txBody>
      </p:sp>
      <p:sp>
        <p:nvSpPr>
          <p:cNvPr id="57369" name="Line 24"/>
          <p:cNvSpPr>
            <a:spLocks noChangeShapeType="1"/>
          </p:cNvSpPr>
          <p:nvPr/>
        </p:nvSpPr>
        <p:spPr bwMode="auto">
          <a:xfrm>
            <a:off x="4859338" y="3573463"/>
            <a:ext cx="720725" cy="142875"/>
          </a:xfrm>
          <a:prstGeom prst="line">
            <a:avLst/>
          </a:prstGeom>
          <a:noFill/>
          <a:ln w="9525">
            <a:solidFill>
              <a:schemeClr val="tx1"/>
            </a:solidFill>
            <a:round/>
            <a:headEnd/>
            <a:tailEnd type="triangle" w="med" len="med"/>
          </a:ln>
        </p:spPr>
        <p:txBody>
          <a:bodyPr/>
          <a:lstStyle/>
          <a:p>
            <a:endParaRPr lang="en-US"/>
          </a:p>
        </p:txBody>
      </p:sp>
      <p:sp>
        <p:nvSpPr>
          <p:cNvPr id="57370" name="Line 25"/>
          <p:cNvSpPr>
            <a:spLocks noChangeShapeType="1"/>
          </p:cNvSpPr>
          <p:nvPr/>
        </p:nvSpPr>
        <p:spPr bwMode="auto">
          <a:xfrm>
            <a:off x="2484438" y="3860800"/>
            <a:ext cx="0" cy="144463"/>
          </a:xfrm>
          <a:prstGeom prst="line">
            <a:avLst/>
          </a:prstGeom>
          <a:noFill/>
          <a:ln w="9525">
            <a:solidFill>
              <a:schemeClr val="tx1"/>
            </a:solidFill>
            <a:round/>
            <a:headEnd/>
            <a:tailEnd type="triangle" w="med" len="med"/>
          </a:ln>
        </p:spPr>
        <p:txBody>
          <a:bodyPr/>
          <a:lstStyle/>
          <a:p>
            <a:endParaRPr lang="en-US"/>
          </a:p>
        </p:txBody>
      </p:sp>
      <p:sp>
        <p:nvSpPr>
          <p:cNvPr id="57371" name="Line 26"/>
          <p:cNvSpPr>
            <a:spLocks noChangeShapeType="1"/>
          </p:cNvSpPr>
          <p:nvPr/>
        </p:nvSpPr>
        <p:spPr bwMode="auto">
          <a:xfrm>
            <a:off x="6732588" y="3933825"/>
            <a:ext cx="0" cy="142875"/>
          </a:xfrm>
          <a:prstGeom prst="line">
            <a:avLst/>
          </a:prstGeom>
          <a:noFill/>
          <a:ln w="9525">
            <a:solidFill>
              <a:schemeClr val="tx1"/>
            </a:solidFill>
            <a:round/>
            <a:headEnd/>
            <a:tailEnd type="triangle" w="med" len="med"/>
          </a:ln>
        </p:spPr>
        <p:txBody>
          <a:bodyPr/>
          <a:lstStyle/>
          <a:p>
            <a:endParaRPr lang="en-US"/>
          </a:p>
        </p:txBody>
      </p:sp>
      <p:sp>
        <p:nvSpPr>
          <p:cNvPr id="57372" name="Line 27"/>
          <p:cNvSpPr>
            <a:spLocks noChangeShapeType="1"/>
          </p:cNvSpPr>
          <p:nvPr/>
        </p:nvSpPr>
        <p:spPr bwMode="auto">
          <a:xfrm flipH="1">
            <a:off x="1835150" y="4365625"/>
            <a:ext cx="504825" cy="142875"/>
          </a:xfrm>
          <a:prstGeom prst="line">
            <a:avLst/>
          </a:prstGeom>
          <a:noFill/>
          <a:ln w="9525">
            <a:solidFill>
              <a:schemeClr val="tx1"/>
            </a:solidFill>
            <a:round/>
            <a:headEnd/>
            <a:tailEnd type="triangle" w="med" len="med"/>
          </a:ln>
        </p:spPr>
        <p:txBody>
          <a:bodyPr/>
          <a:lstStyle/>
          <a:p>
            <a:endParaRPr lang="en-US"/>
          </a:p>
        </p:txBody>
      </p:sp>
      <p:sp>
        <p:nvSpPr>
          <p:cNvPr id="57373" name="Line 29"/>
          <p:cNvSpPr>
            <a:spLocks noChangeShapeType="1"/>
          </p:cNvSpPr>
          <p:nvPr/>
        </p:nvSpPr>
        <p:spPr bwMode="auto">
          <a:xfrm>
            <a:off x="2700338" y="4365625"/>
            <a:ext cx="431800" cy="142875"/>
          </a:xfrm>
          <a:prstGeom prst="line">
            <a:avLst/>
          </a:prstGeom>
          <a:noFill/>
          <a:ln w="9525">
            <a:solidFill>
              <a:schemeClr val="tx1"/>
            </a:solidFill>
            <a:round/>
            <a:headEnd/>
            <a:tailEnd type="triangle" w="med" len="med"/>
          </a:ln>
        </p:spPr>
        <p:txBody>
          <a:bodyPr/>
          <a:lstStyle/>
          <a:p>
            <a:endParaRPr lang="en-US"/>
          </a:p>
        </p:txBody>
      </p:sp>
      <p:sp>
        <p:nvSpPr>
          <p:cNvPr id="57374" name="Line 30"/>
          <p:cNvSpPr>
            <a:spLocks noChangeShapeType="1"/>
          </p:cNvSpPr>
          <p:nvPr/>
        </p:nvSpPr>
        <p:spPr bwMode="auto">
          <a:xfrm>
            <a:off x="1619250" y="4868863"/>
            <a:ext cx="0" cy="288925"/>
          </a:xfrm>
          <a:prstGeom prst="line">
            <a:avLst/>
          </a:prstGeom>
          <a:noFill/>
          <a:ln w="9525">
            <a:solidFill>
              <a:schemeClr val="tx1"/>
            </a:solidFill>
            <a:round/>
            <a:headEnd/>
            <a:tailEnd type="triangle" w="med" len="med"/>
          </a:ln>
        </p:spPr>
        <p:txBody>
          <a:bodyPr/>
          <a:lstStyle/>
          <a:p>
            <a:endParaRPr lang="en-US"/>
          </a:p>
        </p:txBody>
      </p:sp>
      <p:sp>
        <p:nvSpPr>
          <p:cNvPr id="57375" name="Line 32"/>
          <p:cNvSpPr>
            <a:spLocks noChangeShapeType="1"/>
          </p:cNvSpPr>
          <p:nvPr/>
        </p:nvSpPr>
        <p:spPr bwMode="auto">
          <a:xfrm>
            <a:off x="3348038" y="4868863"/>
            <a:ext cx="0" cy="215900"/>
          </a:xfrm>
          <a:prstGeom prst="line">
            <a:avLst/>
          </a:prstGeom>
          <a:noFill/>
          <a:ln w="9525">
            <a:solidFill>
              <a:schemeClr val="tx1"/>
            </a:solidFill>
            <a:round/>
            <a:headEnd/>
            <a:tailEnd type="triangle" w="med" len="med"/>
          </a:ln>
        </p:spPr>
        <p:txBody>
          <a:bodyPr/>
          <a:lstStyle/>
          <a:p>
            <a:endParaRPr lang="en-US"/>
          </a:p>
        </p:txBody>
      </p:sp>
      <p:sp>
        <p:nvSpPr>
          <p:cNvPr id="57376" name="Line 33"/>
          <p:cNvSpPr>
            <a:spLocks noChangeShapeType="1"/>
          </p:cNvSpPr>
          <p:nvPr/>
        </p:nvSpPr>
        <p:spPr bwMode="auto">
          <a:xfrm>
            <a:off x="6732588" y="4437063"/>
            <a:ext cx="0" cy="360362"/>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627313" y="692150"/>
            <a:ext cx="3278187"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t>Registrados 23, 13 centros </a:t>
            </a:r>
          </a:p>
        </p:txBody>
      </p:sp>
      <p:sp>
        <p:nvSpPr>
          <p:cNvPr id="27651" name="Text Box 5"/>
          <p:cNvSpPr txBox="1">
            <a:spLocks noChangeArrowheads="1"/>
          </p:cNvSpPr>
          <p:nvPr/>
        </p:nvSpPr>
        <p:spPr bwMode="auto">
          <a:xfrm>
            <a:off x="3132138" y="1557338"/>
            <a:ext cx="2378075"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t>Válidos 22, (97%)</a:t>
            </a:r>
          </a:p>
        </p:txBody>
      </p:sp>
      <p:sp>
        <p:nvSpPr>
          <p:cNvPr id="27652" name="Text Box 6"/>
          <p:cNvSpPr txBox="1">
            <a:spLocks noChangeArrowheads="1"/>
          </p:cNvSpPr>
          <p:nvPr/>
        </p:nvSpPr>
        <p:spPr bwMode="auto">
          <a:xfrm>
            <a:off x="3155950" y="2359025"/>
            <a:ext cx="2305050" cy="469900"/>
          </a:xfrm>
          <a:prstGeom prst="rect">
            <a:avLst/>
          </a:prstGeom>
          <a:noFill/>
          <a:ln w="12700">
            <a:solidFill>
              <a:schemeClr val="tx1"/>
            </a:solidFill>
            <a:miter lim="800000"/>
            <a:headEnd/>
            <a:tailEnd/>
          </a:ln>
        </p:spPr>
        <p:txBody>
          <a:bodyPr>
            <a:spAutoFit/>
          </a:bodyPr>
          <a:lstStyle/>
          <a:p>
            <a:pPr algn="ctr">
              <a:spcBef>
                <a:spcPct val="50000"/>
              </a:spcBef>
            </a:pPr>
            <a:r>
              <a:rPr lang="es-ES" sz="2400" b="1">
                <a:solidFill>
                  <a:srgbClr val="0000FF"/>
                </a:solidFill>
              </a:rPr>
              <a:t>RC 22, (100%)</a:t>
            </a:r>
          </a:p>
        </p:txBody>
      </p:sp>
      <p:sp>
        <p:nvSpPr>
          <p:cNvPr id="27653" name="Text Box 7"/>
          <p:cNvSpPr txBox="1">
            <a:spLocks noChangeArrowheads="1"/>
          </p:cNvSpPr>
          <p:nvPr/>
        </p:nvSpPr>
        <p:spPr bwMode="auto">
          <a:xfrm>
            <a:off x="3132138" y="3284538"/>
            <a:ext cx="2519362" cy="409575"/>
          </a:xfrm>
          <a:prstGeom prst="rect">
            <a:avLst/>
          </a:prstGeom>
          <a:noFill/>
          <a:ln w="12700">
            <a:solidFill>
              <a:schemeClr val="tx1"/>
            </a:solidFill>
            <a:miter lim="800000"/>
            <a:headEnd/>
            <a:tailEnd/>
          </a:ln>
        </p:spPr>
        <p:txBody>
          <a:bodyPr>
            <a:spAutoFit/>
          </a:bodyPr>
          <a:lstStyle/>
          <a:p>
            <a:pPr algn="ctr">
              <a:spcBef>
                <a:spcPct val="50000"/>
              </a:spcBef>
            </a:pPr>
            <a:r>
              <a:rPr lang="es-ES" sz="2000"/>
              <a:t>Consolidación : 21</a:t>
            </a:r>
          </a:p>
        </p:txBody>
      </p:sp>
      <p:sp>
        <p:nvSpPr>
          <p:cNvPr id="27654" name="Text Box 10"/>
          <p:cNvSpPr txBox="1">
            <a:spLocks noChangeArrowheads="1"/>
          </p:cNvSpPr>
          <p:nvPr/>
        </p:nvSpPr>
        <p:spPr bwMode="auto">
          <a:xfrm>
            <a:off x="107950" y="1052513"/>
            <a:ext cx="2592388" cy="366712"/>
          </a:xfrm>
          <a:prstGeom prst="rect">
            <a:avLst/>
          </a:prstGeom>
          <a:noFill/>
          <a:ln w="12700">
            <a:noFill/>
            <a:miter lim="800000"/>
            <a:headEnd/>
            <a:tailEnd/>
          </a:ln>
        </p:spPr>
        <p:txBody>
          <a:bodyPr>
            <a:spAutoFit/>
          </a:bodyPr>
          <a:lstStyle/>
          <a:p>
            <a:pPr algn="r">
              <a:spcBef>
                <a:spcPct val="50000"/>
              </a:spcBef>
            </a:pPr>
            <a:r>
              <a:rPr lang="es-ES"/>
              <a:t>Faltan datos : 1 </a:t>
            </a:r>
          </a:p>
        </p:txBody>
      </p:sp>
      <p:sp>
        <p:nvSpPr>
          <p:cNvPr id="27655" name="Line 14"/>
          <p:cNvSpPr>
            <a:spLocks noChangeShapeType="1"/>
          </p:cNvSpPr>
          <p:nvPr/>
        </p:nvSpPr>
        <p:spPr bwMode="auto">
          <a:xfrm>
            <a:off x="4284663" y="1125538"/>
            <a:ext cx="0" cy="431800"/>
          </a:xfrm>
          <a:prstGeom prst="line">
            <a:avLst/>
          </a:prstGeom>
          <a:noFill/>
          <a:ln w="9525">
            <a:solidFill>
              <a:schemeClr val="tx1"/>
            </a:solidFill>
            <a:round/>
            <a:headEnd/>
            <a:tailEnd type="triangle" w="med" len="med"/>
          </a:ln>
        </p:spPr>
        <p:txBody>
          <a:bodyPr/>
          <a:lstStyle/>
          <a:p>
            <a:endParaRPr lang="en-US"/>
          </a:p>
        </p:txBody>
      </p:sp>
      <p:sp>
        <p:nvSpPr>
          <p:cNvPr id="27656" name="Text Box 30"/>
          <p:cNvSpPr txBox="1">
            <a:spLocks noChangeArrowheads="1"/>
          </p:cNvSpPr>
          <p:nvPr/>
        </p:nvSpPr>
        <p:spPr bwMode="auto">
          <a:xfrm>
            <a:off x="3348038" y="115888"/>
            <a:ext cx="2374900" cy="457200"/>
          </a:xfrm>
          <a:prstGeom prst="rect">
            <a:avLst/>
          </a:prstGeom>
          <a:noFill/>
          <a:ln w="9525">
            <a:noFill/>
            <a:miter lim="800000"/>
            <a:headEnd/>
            <a:tailEnd/>
          </a:ln>
        </p:spPr>
        <p:txBody>
          <a:bodyPr>
            <a:spAutoFit/>
          </a:bodyPr>
          <a:lstStyle/>
          <a:p>
            <a:r>
              <a:rPr lang="es-ES" sz="2400" b="1">
                <a:solidFill>
                  <a:schemeClr val="accent2"/>
                </a:solidFill>
              </a:rPr>
              <a:t>LAL-PH-08</a:t>
            </a:r>
            <a:endParaRPr lang="es-ES_tradnl" sz="2400" b="1">
              <a:solidFill>
                <a:schemeClr val="accent2"/>
              </a:solidFill>
            </a:endParaRPr>
          </a:p>
        </p:txBody>
      </p:sp>
      <p:sp>
        <p:nvSpPr>
          <p:cNvPr id="27657" name="Line 52"/>
          <p:cNvSpPr>
            <a:spLocks noChangeShapeType="1"/>
          </p:cNvSpPr>
          <p:nvPr/>
        </p:nvSpPr>
        <p:spPr bwMode="auto">
          <a:xfrm rot="10800000">
            <a:off x="2771775" y="1268413"/>
            <a:ext cx="1511300" cy="0"/>
          </a:xfrm>
          <a:prstGeom prst="line">
            <a:avLst/>
          </a:prstGeom>
          <a:noFill/>
          <a:ln w="9525">
            <a:solidFill>
              <a:schemeClr val="tx1"/>
            </a:solidFill>
            <a:round/>
            <a:headEnd/>
            <a:tailEnd type="triangle" w="med" len="med"/>
          </a:ln>
        </p:spPr>
        <p:txBody>
          <a:bodyPr/>
          <a:lstStyle/>
          <a:p>
            <a:endParaRPr lang="en-US"/>
          </a:p>
        </p:txBody>
      </p:sp>
      <p:sp>
        <p:nvSpPr>
          <p:cNvPr id="27658" name="Line 67"/>
          <p:cNvSpPr>
            <a:spLocks noChangeShapeType="1"/>
          </p:cNvSpPr>
          <p:nvPr/>
        </p:nvSpPr>
        <p:spPr bwMode="auto">
          <a:xfrm flipH="1">
            <a:off x="4284663" y="1970088"/>
            <a:ext cx="0" cy="388937"/>
          </a:xfrm>
          <a:prstGeom prst="line">
            <a:avLst/>
          </a:prstGeom>
          <a:noFill/>
          <a:ln w="9525">
            <a:solidFill>
              <a:schemeClr val="tx1"/>
            </a:solidFill>
            <a:round/>
            <a:headEnd/>
            <a:tailEnd type="triangle" w="med" len="med"/>
          </a:ln>
        </p:spPr>
        <p:txBody>
          <a:bodyPr/>
          <a:lstStyle/>
          <a:p>
            <a:endParaRPr lang="en-US"/>
          </a:p>
        </p:txBody>
      </p:sp>
      <p:sp>
        <p:nvSpPr>
          <p:cNvPr id="27659" name="Line 69"/>
          <p:cNvSpPr>
            <a:spLocks noChangeShapeType="1"/>
          </p:cNvSpPr>
          <p:nvPr/>
        </p:nvSpPr>
        <p:spPr bwMode="auto">
          <a:xfrm>
            <a:off x="4284663" y="2833688"/>
            <a:ext cx="0" cy="465137"/>
          </a:xfrm>
          <a:prstGeom prst="line">
            <a:avLst/>
          </a:prstGeom>
          <a:noFill/>
          <a:ln w="9525">
            <a:solidFill>
              <a:schemeClr val="tx1"/>
            </a:solidFill>
            <a:round/>
            <a:headEnd/>
            <a:tailEnd type="triangle" w="med" len="med"/>
          </a:ln>
        </p:spPr>
        <p:txBody>
          <a:bodyPr/>
          <a:lstStyle/>
          <a:p>
            <a:endParaRPr lang="en-US"/>
          </a:p>
        </p:txBody>
      </p:sp>
      <p:sp>
        <p:nvSpPr>
          <p:cNvPr id="27660" name="Text Box 10"/>
          <p:cNvSpPr txBox="1">
            <a:spLocks noChangeArrowheads="1"/>
          </p:cNvSpPr>
          <p:nvPr/>
        </p:nvSpPr>
        <p:spPr bwMode="auto">
          <a:xfrm>
            <a:off x="0" y="2836863"/>
            <a:ext cx="2771775" cy="320675"/>
          </a:xfrm>
          <a:prstGeom prst="rect">
            <a:avLst/>
          </a:prstGeom>
          <a:noFill/>
          <a:ln w="12700">
            <a:noFill/>
            <a:miter lim="800000"/>
            <a:headEnd/>
            <a:tailEnd/>
          </a:ln>
        </p:spPr>
        <p:txBody>
          <a:bodyPr>
            <a:spAutoFit/>
          </a:bodyPr>
          <a:lstStyle/>
          <a:p>
            <a:pPr algn="r">
              <a:spcBef>
                <a:spcPct val="50000"/>
              </a:spcBef>
            </a:pPr>
            <a:r>
              <a:rPr lang="es-ES" sz="1500"/>
              <a:t>Pte. inicio consolidación : 1</a:t>
            </a:r>
          </a:p>
        </p:txBody>
      </p:sp>
      <p:sp>
        <p:nvSpPr>
          <p:cNvPr id="27661" name="Line 52"/>
          <p:cNvSpPr>
            <a:spLocks noChangeShapeType="1"/>
          </p:cNvSpPr>
          <p:nvPr/>
        </p:nvSpPr>
        <p:spPr bwMode="auto">
          <a:xfrm rot="10800000">
            <a:off x="2771775" y="2997200"/>
            <a:ext cx="1511300" cy="0"/>
          </a:xfrm>
          <a:prstGeom prst="line">
            <a:avLst/>
          </a:prstGeom>
          <a:noFill/>
          <a:ln w="9525">
            <a:solidFill>
              <a:schemeClr val="tx1"/>
            </a:solidFill>
            <a:round/>
            <a:headEnd/>
            <a:tailEnd type="triangle" w="med" len="med"/>
          </a:ln>
        </p:spPr>
        <p:txBody>
          <a:bodyPr/>
          <a:lstStyle/>
          <a:p>
            <a:endParaRPr lang="en-US"/>
          </a:p>
        </p:txBody>
      </p:sp>
      <p:sp>
        <p:nvSpPr>
          <p:cNvPr id="27662" name="Text Box 7"/>
          <p:cNvSpPr txBox="1">
            <a:spLocks noChangeArrowheads="1"/>
          </p:cNvSpPr>
          <p:nvPr/>
        </p:nvSpPr>
        <p:spPr bwMode="auto">
          <a:xfrm>
            <a:off x="971550" y="4437063"/>
            <a:ext cx="3206750" cy="1184275"/>
          </a:xfrm>
          <a:prstGeom prst="rect">
            <a:avLst/>
          </a:prstGeom>
          <a:noFill/>
          <a:ln w="12700">
            <a:solidFill>
              <a:schemeClr val="tx1"/>
            </a:solidFill>
            <a:miter lim="800000"/>
            <a:headEnd/>
            <a:tailEnd/>
          </a:ln>
        </p:spPr>
        <p:txBody>
          <a:bodyPr>
            <a:spAutoFit/>
          </a:bodyPr>
          <a:lstStyle/>
          <a:p>
            <a:pPr algn="ctr">
              <a:lnSpc>
                <a:spcPct val="70000"/>
              </a:lnSpc>
              <a:spcBef>
                <a:spcPct val="50000"/>
              </a:spcBef>
            </a:pPr>
            <a:r>
              <a:rPr lang="es-ES" sz="2000" b="1">
                <a:solidFill>
                  <a:schemeClr val="hlink"/>
                </a:solidFill>
              </a:rPr>
              <a:t>Alo TPH</a:t>
            </a:r>
            <a:r>
              <a:rPr lang="es-ES" sz="2000"/>
              <a:t>: 13</a:t>
            </a:r>
          </a:p>
          <a:p>
            <a:pPr algn="ctr">
              <a:lnSpc>
                <a:spcPct val="55000"/>
              </a:lnSpc>
              <a:spcBef>
                <a:spcPct val="50000"/>
              </a:spcBef>
            </a:pPr>
            <a:r>
              <a:rPr lang="es-ES"/>
              <a:t>Hermano HLA-id : 3</a:t>
            </a:r>
          </a:p>
          <a:p>
            <a:pPr algn="ctr">
              <a:lnSpc>
                <a:spcPct val="55000"/>
              </a:lnSpc>
              <a:spcBef>
                <a:spcPct val="50000"/>
              </a:spcBef>
            </a:pPr>
            <a:r>
              <a:rPr lang="es-ES"/>
              <a:t>DNE : 3</a:t>
            </a:r>
          </a:p>
          <a:p>
            <a:pPr algn="ctr">
              <a:lnSpc>
                <a:spcPct val="55000"/>
              </a:lnSpc>
              <a:spcBef>
                <a:spcPct val="50000"/>
              </a:spcBef>
            </a:pPr>
            <a:r>
              <a:rPr lang="es-ES"/>
              <a:t>TSCU : 7</a:t>
            </a:r>
          </a:p>
        </p:txBody>
      </p:sp>
      <p:sp>
        <p:nvSpPr>
          <p:cNvPr id="27663" name="Text Box 7"/>
          <p:cNvSpPr txBox="1">
            <a:spLocks noChangeArrowheads="1"/>
          </p:cNvSpPr>
          <p:nvPr/>
        </p:nvSpPr>
        <p:spPr bwMode="auto">
          <a:xfrm>
            <a:off x="4530725" y="4441825"/>
            <a:ext cx="3281363" cy="714375"/>
          </a:xfrm>
          <a:prstGeom prst="rect">
            <a:avLst/>
          </a:prstGeom>
          <a:noFill/>
          <a:ln w="12700">
            <a:solidFill>
              <a:schemeClr val="tx1"/>
            </a:solidFill>
            <a:miter lim="800000"/>
            <a:headEnd/>
            <a:tailEnd/>
          </a:ln>
        </p:spPr>
        <p:txBody>
          <a:bodyPr>
            <a:spAutoFit/>
          </a:bodyPr>
          <a:lstStyle/>
          <a:p>
            <a:pPr algn="ctr">
              <a:spcBef>
                <a:spcPct val="50000"/>
              </a:spcBef>
            </a:pPr>
            <a:r>
              <a:rPr lang="es-ES" sz="2000" b="1">
                <a:solidFill>
                  <a:schemeClr val="hlink"/>
                </a:solidFill>
              </a:rPr>
              <a:t>AutoTPH</a:t>
            </a:r>
            <a:r>
              <a:rPr lang="es-ES" sz="2000"/>
              <a:t> </a:t>
            </a:r>
            <a:r>
              <a:rPr lang="es-ES" sz="1600"/>
              <a:t>(No donante HLA-id. o imposibilidad AloTPH)</a:t>
            </a:r>
            <a:r>
              <a:rPr lang="es-ES" sz="2000"/>
              <a:t>: 0</a:t>
            </a:r>
          </a:p>
        </p:txBody>
      </p:sp>
      <p:sp>
        <p:nvSpPr>
          <p:cNvPr id="27664" name="Text Box 7"/>
          <p:cNvSpPr txBox="1">
            <a:spLocks noChangeArrowheads="1"/>
          </p:cNvSpPr>
          <p:nvPr/>
        </p:nvSpPr>
        <p:spPr bwMode="auto">
          <a:xfrm>
            <a:off x="1692275" y="6237288"/>
            <a:ext cx="1800225" cy="469900"/>
          </a:xfrm>
          <a:prstGeom prst="rect">
            <a:avLst/>
          </a:prstGeom>
          <a:noFill/>
          <a:ln w="12700">
            <a:solidFill>
              <a:schemeClr val="tx1"/>
            </a:solidFill>
            <a:miter lim="800000"/>
            <a:headEnd/>
            <a:tailEnd/>
          </a:ln>
        </p:spPr>
        <p:txBody>
          <a:bodyPr>
            <a:spAutoFit/>
          </a:bodyPr>
          <a:lstStyle/>
          <a:p>
            <a:pPr algn="ctr">
              <a:spcBef>
                <a:spcPct val="50000"/>
              </a:spcBef>
            </a:pPr>
            <a:r>
              <a:rPr lang="es-ES" sz="2400" b="1">
                <a:solidFill>
                  <a:srgbClr val="0000FF"/>
                </a:solidFill>
              </a:rPr>
              <a:t>RCC</a:t>
            </a:r>
            <a:r>
              <a:rPr lang="es-ES" sz="2400"/>
              <a:t> </a:t>
            </a:r>
            <a:r>
              <a:rPr lang="es-ES" sz="2000"/>
              <a:t>: 9</a:t>
            </a:r>
          </a:p>
        </p:txBody>
      </p:sp>
      <p:sp>
        <p:nvSpPr>
          <p:cNvPr id="27665" name="Line 17"/>
          <p:cNvSpPr>
            <a:spLocks noChangeShapeType="1"/>
          </p:cNvSpPr>
          <p:nvPr/>
        </p:nvSpPr>
        <p:spPr bwMode="auto">
          <a:xfrm>
            <a:off x="2555875" y="5734050"/>
            <a:ext cx="0" cy="503238"/>
          </a:xfrm>
          <a:prstGeom prst="line">
            <a:avLst/>
          </a:prstGeom>
          <a:noFill/>
          <a:ln w="9525">
            <a:solidFill>
              <a:schemeClr val="tx1"/>
            </a:solidFill>
            <a:round/>
            <a:headEnd/>
            <a:tailEnd type="triangle" w="med" len="med"/>
          </a:ln>
        </p:spPr>
        <p:txBody>
          <a:bodyPr/>
          <a:lstStyle/>
          <a:p>
            <a:endParaRPr lang="en-US"/>
          </a:p>
        </p:txBody>
      </p:sp>
      <p:sp>
        <p:nvSpPr>
          <p:cNvPr id="27666" name="Line 52"/>
          <p:cNvSpPr>
            <a:spLocks noChangeShapeType="1"/>
          </p:cNvSpPr>
          <p:nvPr/>
        </p:nvSpPr>
        <p:spPr bwMode="auto">
          <a:xfrm rot="10800000">
            <a:off x="2771775" y="3822700"/>
            <a:ext cx="1511300" cy="0"/>
          </a:xfrm>
          <a:prstGeom prst="line">
            <a:avLst/>
          </a:prstGeom>
          <a:noFill/>
          <a:ln w="9525">
            <a:solidFill>
              <a:schemeClr val="tx1"/>
            </a:solidFill>
            <a:round/>
            <a:headEnd/>
            <a:tailEnd type="triangle" w="med" len="med"/>
          </a:ln>
        </p:spPr>
        <p:txBody>
          <a:bodyPr/>
          <a:lstStyle/>
          <a:p>
            <a:endParaRPr lang="en-US"/>
          </a:p>
        </p:txBody>
      </p:sp>
      <p:sp>
        <p:nvSpPr>
          <p:cNvPr id="27667" name="Text Box 10"/>
          <p:cNvSpPr txBox="1">
            <a:spLocks noChangeArrowheads="1"/>
          </p:cNvSpPr>
          <p:nvPr/>
        </p:nvSpPr>
        <p:spPr bwMode="auto">
          <a:xfrm>
            <a:off x="107950" y="3582988"/>
            <a:ext cx="2592388" cy="320675"/>
          </a:xfrm>
          <a:prstGeom prst="rect">
            <a:avLst/>
          </a:prstGeom>
          <a:noFill/>
          <a:ln w="12700">
            <a:noFill/>
            <a:miter lim="800000"/>
            <a:headEnd/>
            <a:tailEnd/>
          </a:ln>
        </p:spPr>
        <p:txBody>
          <a:bodyPr>
            <a:spAutoFit/>
          </a:bodyPr>
          <a:lstStyle/>
          <a:p>
            <a:pPr algn="r">
              <a:spcBef>
                <a:spcPct val="50000"/>
              </a:spcBef>
            </a:pPr>
            <a:r>
              <a:rPr lang="es-ES" sz="1500"/>
              <a:t>En tratamiento : 4 </a:t>
            </a:r>
          </a:p>
        </p:txBody>
      </p:sp>
      <p:sp>
        <p:nvSpPr>
          <p:cNvPr id="27668" name="Line 20"/>
          <p:cNvSpPr>
            <a:spLocks noChangeShapeType="1"/>
          </p:cNvSpPr>
          <p:nvPr/>
        </p:nvSpPr>
        <p:spPr bwMode="auto">
          <a:xfrm>
            <a:off x="4284663" y="3716338"/>
            <a:ext cx="0" cy="433387"/>
          </a:xfrm>
          <a:prstGeom prst="line">
            <a:avLst/>
          </a:prstGeom>
          <a:noFill/>
          <a:ln w="15875">
            <a:solidFill>
              <a:schemeClr val="tx1"/>
            </a:solidFill>
            <a:round/>
            <a:headEnd/>
            <a:tailEnd/>
          </a:ln>
        </p:spPr>
        <p:txBody>
          <a:bodyPr/>
          <a:lstStyle/>
          <a:p>
            <a:endParaRPr lang="en-US"/>
          </a:p>
        </p:txBody>
      </p:sp>
      <p:sp>
        <p:nvSpPr>
          <p:cNvPr id="27669" name="Line 21"/>
          <p:cNvSpPr>
            <a:spLocks noChangeShapeType="1"/>
          </p:cNvSpPr>
          <p:nvPr/>
        </p:nvSpPr>
        <p:spPr bwMode="auto">
          <a:xfrm>
            <a:off x="2627313" y="4149725"/>
            <a:ext cx="3240087" cy="0"/>
          </a:xfrm>
          <a:prstGeom prst="line">
            <a:avLst/>
          </a:prstGeom>
          <a:noFill/>
          <a:ln w="15875">
            <a:solidFill>
              <a:schemeClr val="tx1"/>
            </a:solidFill>
            <a:round/>
            <a:headEnd/>
            <a:tailEnd/>
          </a:ln>
        </p:spPr>
        <p:txBody>
          <a:bodyPr/>
          <a:lstStyle/>
          <a:p>
            <a:endParaRPr lang="en-US"/>
          </a:p>
        </p:txBody>
      </p:sp>
      <p:sp>
        <p:nvSpPr>
          <p:cNvPr id="27670" name="Line 67"/>
          <p:cNvSpPr>
            <a:spLocks noChangeShapeType="1"/>
          </p:cNvSpPr>
          <p:nvPr/>
        </p:nvSpPr>
        <p:spPr bwMode="auto">
          <a:xfrm flipH="1">
            <a:off x="2627313" y="4149725"/>
            <a:ext cx="0" cy="287338"/>
          </a:xfrm>
          <a:prstGeom prst="line">
            <a:avLst/>
          </a:prstGeom>
          <a:noFill/>
          <a:ln w="9525">
            <a:solidFill>
              <a:schemeClr val="tx1"/>
            </a:solidFill>
            <a:round/>
            <a:headEnd/>
            <a:tailEnd type="triangle" w="med" len="med"/>
          </a:ln>
        </p:spPr>
        <p:txBody>
          <a:bodyPr/>
          <a:lstStyle/>
          <a:p>
            <a:endParaRPr lang="en-US"/>
          </a:p>
        </p:txBody>
      </p:sp>
      <p:sp>
        <p:nvSpPr>
          <p:cNvPr id="27671" name="Line 67"/>
          <p:cNvSpPr>
            <a:spLocks noChangeShapeType="1"/>
          </p:cNvSpPr>
          <p:nvPr/>
        </p:nvSpPr>
        <p:spPr bwMode="auto">
          <a:xfrm flipH="1">
            <a:off x="5867400" y="4149725"/>
            <a:ext cx="0" cy="287338"/>
          </a:xfrm>
          <a:prstGeom prst="line">
            <a:avLst/>
          </a:prstGeom>
          <a:noFill/>
          <a:ln w="9525">
            <a:solidFill>
              <a:schemeClr val="tx1"/>
            </a:solidFill>
            <a:round/>
            <a:headEnd/>
            <a:tailEnd type="triangle" w="med" len="med"/>
          </a:ln>
        </p:spPr>
        <p:txBody>
          <a:bodyPr/>
          <a:lstStyle/>
          <a:p>
            <a:endParaRPr lang="en-US"/>
          </a:p>
        </p:txBody>
      </p:sp>
      <p:sp>
        <p:nvSpPr>
          <p:cNvPr id="27672" name="Line 24"/>
          <p:cNvSpPr>
            <a:spLocks noChangeShapeType="1"/>
          </p:cNvSpPr>
          <p:nvPr/>
        </p:nvSpPr>
        <p:spPr bwMode="auto">
          <a:xfrm>
            <a:off x="2555875" y="5805488"/>
            <a:ext cx="1368425" cy="0"/>
          </a:xfrm>
          <a:prstGeom prst="line">
            <a:avLst/>
          </a:prstGeom>
          <a:noFill/>
          <a:ln w="9525">
            <a:solidFill>
              <a:schemeClr val="tx1"/>
            </a:solidFill>
            <a:round/>
            <a:headEnd/>
            <a:tailEnd type="triangle" w="med" len="med"/>
          </a:ln>
        </p:spPr>
        <p:txBody>
          <a:bodyPr/>
          <a:lstStyle/>
          <a:p>
            <a:endParaRPr lang="en-US"/>
          </a:p>
        </p:txBody>
      </p:sp>
      <p:sp>
        <p:nvSpPr>
          <p:cNvPr id="27673" name="Text Box 10"/>
          <p:cNvSpPr txBox="1">
            <a:spLocks noChangeArrowheads="1"/>
          </p:cNvSpPr>
          <p:nvPr/>
        </p:nvSpPr>
        <p:spPr bwMode="auto">
          <a:xfrm>
            <a:off x="3924300" y="5661025"/>
            <a:ext cx="2376488" cy="250825"/>
          </a:xfrm>
          <a:prstGeom prst="rect">
            <a:avLst/>
          </a:prstGeom>
          <a:noFill/>
          <a:ln w="12700">
            <a:noFill/>
            <a:miter lim="800000"/>
            <a:headEnd/>
            <a:tailEnd/>
          </a:ln>
        </p:spPr>
        <p:txBody>
          <a:bodyPr>
            <a:spAutoFit/>
          </a:bodyPr>
          <a:lstStyle/>
          <a:p>
            <a:pPr>
              <a:lnSpc>
                <a:spcPct val="65000"/>
              </a:lnSpc>
              <a:spcBef>
                <a:spcPct val="50000"/>
              </a:spcBef>
            </a:pPr>
            <a:r>
              <a:rPr lang="es-ES" sz="1600" b="1">
                <a:solidFill>
                  <a:srgbClr val="F7152B"/>
                </a:solidFill>
              </a:rPr>
              <a:t>Recaída m.o. : 3</a:t>
            </a:r>
            <a:endParaRPr lang="es-ES" b="1">
              <a:solidFill>
                <a:srgbClr val="F7152B"/>
              </a:solidFill>
            </a:endParaRPr>
          </a:p>
        </p:txBody>
      </p:sp>
      <p:sp>
        <p:nvSpPr>
          <p:cNvPr id="27674" name="Text Box 10"/>
          <p:cNvSpPr txBox="1">
            <a:spLocks noChangeArrowheads="1"/>
          </p:cNvSpPr>
          <p:nvPr/>
        </p:nvSpPr>
        <p:spPr bwMode="auto">
          <a:xfrm>
            <a:off x="107950" y="3827463"/>
            <a:ext cx="2592388" cy="320675"/>
          </a:xfrm>
          <a:prstGeom prst="rect">
            <a:avLst/>
          </a:prstGeom>
          <a:noFill/>
          <a:ln w="12700">
            <a:noFill/>
            <a:miter lim="800000"/>
            <a:headEnd/>
            <a:tailEnd/>
          </a:ln>
        </p:spPr>
        <p:txBody>
          <a:bodyPr>
            <a:spAutoFit/>
          </a:bodyPr>
          <a:lstStyle/>
          <a:p>
            <a:pPr algn="r">
              <a:spcBef>
                <a:spcPct val="50000"/>
              </a:spcBef>
            </a:pPr>
            <a:r>
              <a:rPr lang="es-ES" sz="1500"/>
              <a:t>Fin consolidación : 4 </a:t>
            </a:r>
          </a:p>
        </p:txBody>
      </p:sp>
      <p:sp>
        <p:nvSpPr>
          <p:cNvPr id="27675" name="Line 52"/>
          <p:cNvSpPr>
            <a:spLocks noChangeShapeType="1"/>
          </p:cNvSpPr>
          <p:nvPr/>
        </p:nvSpPr>
        <p:spPr bwMode="auto">
          <a:xfrm rot="10800000">
            <a:off x="2771775" y="4005263"/>
            <a:ext cx="1511300" cy="0"/>
          </a:xfrm>
          <a:prstGeom prst="line">
            <a:avLst/>
          </a:prstGeom>
          <a:noFill/>
          <a:ln w="9525">
            <a:solidFill>
              <a:schemeClr val="tx1"/>
            </a:solidFill>
            <a:round/>
            <a:headEnd/>
            <a:tailEnd type="triangle" w="med" len="med"/>
          </a:ln>
        </p:spPr>
        <p:txBody>
          <a:bodyPr/>
          <a:lstStyle/>
          <a:p>
            <a:endParaRPr lang="en-US"/>
          </a:p>
        </p:txBody>
      </p:sp>
      <p:sp>
        <p:nvSpPr>
          <p:cNvPr id="27676" name="Line 28"/>
          <p:cNvSpPr>
            <a:spLocks noChangeShapeType="1"/>
          </p:cNvSpPr>
          <p:nvPr/>
        </p:nvSpPr>
        <p:spPr bwMode="auto">
          <a:xfrm>
            <a:off x="2555875" y="6092825"/>
            <a:ext cx="1368425" cy="0"/>
          </a:xfrm>
          <a:prstGeom prst="line">
            <a:avLst/>
          </a:prstGeom>
          <a:noFill/>
          <a:ln w="9525">
            <a:solidFill>
              <a:schemeClr val="tx1"/>
            </a:solidFill>
            <a:round/>
            <a:headEnd/>
            <a:tailEnd type="triangle" w="med" len="med"/>
          </a:ln>
        </p:spPr>
        <p:txBody>
          <a:bodyPr/>
          <a:lstStyle/>
          <a:p>
            <a:endParaRPr lang="en-US"/>
          </a:p>
        </p:txBody>
      </p:sp>
      <p:sp>
        <p:nvSpPr>
          <p:cNvPr id="27677" name="Text Box 10"/>
          <p:cNvSpPr txBox="1">
            <a:spLocks noChangeArrowheads="1"/>
          </p:cNvSpPr>
          <p:nvPr/>
        </p:nvSpPr>
        <p:spPr bwMode="auto">
          <a:xfrm>
            <a:off x="3924300" y="6021388"/>
            <a:ext cx="1944688" cy="250825"/>
          </a:xfrm>
          <a:prstGeom prst="rect">
            <a:avLst/>
          </a:prstGeom>
          <a:noFill/>
          <a:ln w="12700">
            <a:noFill/>
            <a:miter lim="800000"/>
            <a:headEnd/>
            <a:tailEnd/>
          </a:ln>
        </p:spPr>
        <p:txBody>
          <a:bodyPr>
            <a:spAutoFit/>
          </a:bodyPr>
          <a:lstStyle/>
          <a:p>
            <a:pPr>
              <a:lnSpc>
                <a:spcPct val="65000"/>
              </a:lnSpc>
              <a:spcBef>
                <a:spcPct val="50000"/>
              </a:spcBef>
            </a:pPr>
            <a:r>
              <a:rPr lang="es-ES" sz="1600"/>
              <a:t>Exitus : 1</a:t>
            </a:r>
            <a:endParaRPr lang="es-E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04775" y="0"/>
            <a:ext cx="9102725" cy="1077913"/>
          </a:xfrm>
          <a:prstGeom prst="rect">
            <a:avLst/>
          </a:prstGeom>
          <a:noFill/>
          <a:ln w="9525">
            <a:noFill/>
            <a:miter lim="800000"/>
            <a:headEnd/>
            <a:tailEnd/>
          </a:ln>
        </p:spPr>
        <p:txBody>
          <a:bodyPr wrap="none">
            <a:spAutoFit/>
          </a:bodyPr>
          <a:lstStyle/>
          <a:p>
            <a:pPr algn="ctr"/>
            <a:r>
              <a:rPr lang="es-ES" sz="3200" b="1">
                <a:solidFill>
                  <a:srgbClr val="3022EC"/>
                </a:solidFill>
              </a:rPr>
              <a:t>AL in AYA. Retrospective comparative studies</a:t>
            </a:r>
          </a:p>
          <a:p>
            <a:pPr algn="ctr"/>
            <a:r>
              <a:rPr lang="es-ES" sz="3200" b="1">
                <a:solidFill>
                  <a:srgbClr val="3022EC"/>
                </a:solidFill>
              </a:rPr>
              <a:t>“Pediatric” vs “adult” treatments </a:t>
            </a:r>
          </a:p>
        </p:txBody>
      </p:sp>
      <p:sp>
        <p:nvSpPr>
          <p:cNvPr id="16387" name="Text Box 3"/>
          <p:cNvSpPr txBox="1">
            <a:spLocks noChangeArrowheads="1"/>
          </p:cNvSpPr>
          <p:nvPr/>
        </p:nvSpPr>
        <p:spPr bwMode="auto">
          <a:xfrm>
            <a:off x="755650" y="1341438"/>
            <a:ext cx="7878763" cy="4830762"/>
          </a:xfrm>
          <a:prstGeom prst="rect">
            <a:avLst/>
          </a:prstGeom>
          <a:solidFill>
            <a:srgbClr val="3366FF"/>
          </a:solidFill>
          <a:ln w="9525">
            <a:noFill/>
            <a:miter lim="800000"/>
            <a:headEnd/>
            <a:tailEnd/>
          </a:ln>
        </p:spPr>
        <p:txBody>
          <a:bodyPr>
            <a:spAutoFit/>
          </a:bodyPr>
          <a:lstStyle/>
          <a:p>
            <a:r>
              <a:rPr lang="es-ES" b="1">
                <a:solidFill>
                  <a:srgbClr val="FFFF00"/>
                </a:solidFill>
              </a:rPr>
              <a:t>Country        Protocol		Age	  N	CR(%)    5yr.EFS(%)</a:t>
            </a:r>
          </a:p>
          <a:p>
            <a:endParaRPr lang="es-ES">
              <a:solidFill>
                <a:srgbClr val="FFFF00"/>
              </a:solidFill>
            </a:endParaRPr>
          </a:p>
          <a:p>
            <a:r>
              <a:rPr lang="es-ES" b="1">
                <a:solidFill>
                  <a:schemeClr val="bg1"/>
                </a:solidFill>
              </a:rPr>
              <a:t>USA	        CCG(P)	           	16-21	 197	    </a:t>
            </a:r>
            <a:r>
              <a:rPr lang="es-ES" b="1">
                <a:solidFill>
                  <a:srgbClr val="FF0000"/>
                </a:solidFill>
              </a:rPr>
              <a:t>96	        64</a:t>
            </a:r>
          </a:p>
          <a:p>
            <a:r>
              <a:rPr lang="es-ES" b="1">
                <a:solidFill>
                  <a:schemeClr val="bg1"/>
                </a:solidFill>
              </a:rPr>
              <a:t>	        CALGB(A)		16-21	 124	    93	        38</a:t>
            </a:r>
          </a:p>
          <a:p>
            <a:r>
              <a:rPr lang="es-ES" b="1">
                <a:solidFill>
                  <a:schemeClr val="bg1"/>
                </a:solidFill>
              </a:rPr>
              <a:t>France           FRALLE93(P)    	15-20	   77	    </a:t>
            </a:r>
            <a:r>
              <a:rPr lang="es-ES" b="1">
                <a:solidFill>
                  <a:srgbClr val="FF0000"/>
                </a:solidFill>
              </a:rPr>
              <a:t>94	        67</a:t>
            </a:r>
          </a:p>
          <a:p>
            <a:r>
              <a:rPr lang="es-ES" b="1">
                <a:solidFill>
                  <a:schemeClr val="bg1"/>
                </a:solidFill>
              </a:rPr>
              <a:t>	         LALA94 (A)		15-20	 100	    83	        41</a:t>
            </a:r>
          </a:p>
          <a:p>
            <a:r>
              <a:rPr lang="es-ES" b="1">
                <a:solidFill>
                  <a:schemeClr val="bg1"/>
                </a:solidFill>
              </a:rPr>
              <a:t>Holland         DCOG (P)		15-18  	   47	    </a:t>
            </a:r>
            <a:r>
              <a:rPr lang="es-ES" b="1">
                <a:solidFill>
                  <a:srgbClr val="FF0000"/>
                </a:solidFill>
              </a:rPr>
              <a:t>98	        69</a:t>
            </a:r>
          </a:p>
          <a:p>
            <a:r>
              <a:rPr lang="es-ES" b="1">
                <a:solidFill>
                  <a:schemeClr val="bg1"/>
                </a:solidFill>
              </a:rPr>
              <a:t>	        HOVON (A)		15-20	   44	    91	        34</a:t>
            </a:r>
          </a:p>
          <a:p>
            <a:r>
              <a:rPr lang="es-ES" b="1">
                <a:solidFill>
                  <a:schemeClr val="bg1"/>
                </a:solidFill>
              </a:rPr>
              <a:t>UK	        ALL97 (P)		15-17  	   61	    </a:t>
            </a:r>
            <a:r>
              <a:rPr lang="es-ES" b="1">
                <a:solidFill>
                  <a:srgbClr val="FF0000"/>
                </a:solidFill>
              </a:rPr>
              <a:t>98	        66</a:t>
            </a:r>
          </a:p>
          <a:p>
            <a:r>
              <a:rPr lang="es-ES" b="1">
                <a:solidFill>
                  <a:schemeClr val="bg1"/>
                </a:solidFill>
              </a:rPr>
              <a:t>	        UKALLXII(A)		   67	    94	        49</a:t>
            </a:r>
          </a:p>
          <a:p>
            <a:r>
              <a:rPr lang="es-ES" b="1">
                <a:solidFill>
                  <a:schemeClr val="bg1"/>
                </a:solidFill>
              </a:rPr>
              <a:t>Italy	        AIEOP (P)		14-18	 150	    </a:t>
            </a:r>
            <a:r>
              <a:rPr lang="es-ES" b="1">
                <a:solidFill>
                  <a:srgbClr val="FF0000"/>
                </a:solidFill>
              </a:rPr>
              <a:t>94 	        80</a:t>
            </a:r>
          </a:p>
          <a:p>
            <a:r>
              <a:rPr lang="es-ES" b="1">
                <a:solidFill>
                  <a:schemeClr val="bg1"/>
                </a:solidFill>
              </a:rPr>
              <a:t>	        GIMEMA (A)		   	   95	    89	        71(2yr) </a:t>
            </a:r>
          </a:p>
          <a:p>
            <a:r>
              <a:rPr lang="es-ES" b="1">
                <a:solidFill>
                  <a:schemeClr val="bg1"/>
                </a:solidFill>
              </a:rPr>
              <a:t>Sweden         NOPHO-92(P)	10-18  	 144   	    </a:t>
            </a:r>
            <a:r>
              <a:rPr lang="es-ES" b="1">
                <a:solidFill>
                  <a:srgbClr val="FF0000"/>
                </a:solidFill>
              </a:rPr>
              <a:t>99	        66</a:t>
            </a:r>
          </a:p>
          <a:p>
            <a:r>
              <a:rPr lang="es-ES" b="1">
                <a:solidFill>
                  <a:schemeClr val="bg1"/>
                </a:solidFill>
              </a:rPr>
              <a:t>	        Adult (A)		15-25	   99     	    90	        42</a:t>
            </a:r>
          </a:p>
          <a:p>
            <a:r>
              <a:rPr lang="es-ES" b="1">
                <a:solidFill>
                  <a:schemeClr val="bg1"/>
                </a:solidFill>
              </a:rPr>
              <a:t>Finland          NOPHO (P)		10-25	 128	    96	        67</a:t>
            </a:r>
          </a:p>
          <a:p>
            <a:r>
              <a:rPr lang="es-ES" b="1">
                <a:solidFill>
                  <a:schemeClr val="bg1"/>
                </a:solidFill>
              </a:rPr>
              <a:t>	        ALL (A)			   97	    97	        60</a:t>
            </a:r>
          </a:p>
          <a:p>
            <a:endParaRPr lang="es-ES" sz="2000" b="1">
              <a:solidFill>
                <a:schemeClr val="bg1"/>
              </a:solidFill>
            </a:endParaRPr>
          </a:p>
        </p:txBody>
      </p:sp>
      <p:sp>
        <p:nvSpPr>
          <p:cNvPr id="16388" name="Rectangle 4"/>
          <p:cNvSpPr>
            <a:spLocks noChangeArrowheads="1"/>
          </p:cNvSpPr>
          <p:nvPr/>
        </p:nvSpPr>
        <p:spPr bwMode="auto">
          <a:xfrm>
            <a:off x="179388" y="1125538"/>
            <a:ext cx="8713787" cy="5183187"/>
          </a:xfrm>
          <a:prstGeom prst="rect">
            <a:avLst/>
          </a:prstGeom>
          <a:noFill/>
          <a:ln w="38100" cmpd="dbl">
            <a:solidFill>
              <a:schemeClr val="bg1"/>
            </a:solidFill>
            <a:miter lim="800000"/>
            <a:headEnd/>
            <a:tailEnd/>
          </a:ln>
        </p:spPr>
        <p:txBody>
          <a:bodyPr wrap="none" anchor="ctr"/>
          <a:lstStyle/>
          <a:p>
            <a:pPr algn="ctr"/>
            <a:endParaRPr lang="es-ES_tradnl" sz="2400" b="1">
              <a:solidFill>
                <a:schemeClr val="bg1"/>
              </a:solidFill>
              <a:latin typeface="Times New Roman" pitchFamily="18" charset="0"/>
            </a:endParaRPr>
          </a:p>
        </p:txBody>
      </p:sp>
      <p:sp>
        <p:nvSpPr>
          <p:cNvPr id="16389" name="4 CuadroTexto"/>
          <p:cNvSpPr txBox="1">
            <a:spLocks noChangeArrowheads="1"/>
          </p:cNvSpPr>
          <p:nvPr/>
        </p:nvSpPr>
        <p:spPr bwMode="auto">
          <a:xfrm>
            <a:off x="1331913" y="6381750"/>
            <a:ext cx="7570787" cy="368300"/>
          </a:xfrm>
          <a:prstGeom prst="rect">
            <a:avLst/>
          </a:prstGeom>
          <a:noFill/>
          <a:ln w="9525">
            <a:noFill/>
            <a:miter lim="800000"/>
            <a:headEnd/>
            <a:tailEnd/>
          </a:ln>
        </p:spPr>
        <p:txBody>
          <a:bodyPr wrap="none">
            <a:spAutoFit/>
          </a:bodyPr>
          <a:lstStyle/>
          <a:p>
            <a:r>
              <a:rPr lang="en-US"/>
              <a:t>Reviewed in: Ribera JM. Hematol Oncol Clin North Am </a:t>
            </a:r>
            <a:r>
              <a:rPr lang="en-GB"/>
              <a:t>2009; </a:t>
            </a:r>
            <a:r>
              <a:rPr lang="es-ES_tradnl"/>
              <a:t>23:1033-42</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idx="4294967295"/>
          </p:nvPr>
        </p:nvSpPr>
        <p:spPr>
          <a:xfrm>
            <a:off x="428625" y="142875"/>
            <a:ext cx="8229600" cy="1143000"/>
          </a:xfrm>
        </p:spPr>
        <p:txBody>
          <a:bodyPr>
            <a:normAutofit fontScale="90000"/>
          </a:bodyPr>
          <a:lstStyle/>
          <a:p>
            <a:pPr eaLnBrk="1" hangingPunct="1"/>
            <a:r>
              <a:rPr lang="en-GB" sz="3600" b="1" smtClean="0">
                <a:solidFill>
                  <a:srgbClr val="3022EC"/>
                </a:solidFill>
              </a:rPr>
              <a:t>Major differences in </a:t>
            </a:r>
            <a:br>
              <a:rPr lang="en-GB" sz="3600" b="1" smtClean="0">
                <a:solidFill>
                  <a:srgbClr val="3022EC"/>
                </a:solidFill>
              </a:rPr>
            </a:br>
            <a:r>
              <a:rPr lang="en-GB" sz="3600" b="1" smtClean="0">
                <a:solidFill>
                  <a:srgbClr val="3022EC"/>
                </a:solidFill>
              </a:rPr>
              <a:t>pediatric vs. adult protocols</a:t>
            </a:r>
            <a:endParaRPr lang="en-US" sz="3600" b="1" smtClean="0">
              <a:solidFill>
                <a:srgbClr val="3022EC"/>
              </a:solidFill>
            </a:endParaRPr>
          </a:p>
        </p:txBody>
      </p:sp>
      <p:sp>
        <p:nvSpPr>
          <p:cNvPr id="17411" name="Content Placeholder 7"/>
          <p:cNvSpPr>
            <a:spLocks noGrp="1"/>
          </p:cNvSpPr>
          <p:nvPr>
            <p:ph idx="4294967295"/>
          </p:nvPr>
        </p:nvSpPr>
        <p:spPr>
          <a:xfrm>
            <a:off x="428625" y="1357313"/>
            <a:ext cx="8229600" cy="4525962"/>
          </a:xfrm>
        </p:spPr>
        <p:txBody>
          <a:bodyPr/>
          <a:lstStyle/>
          <a:p>
            <a:pPr eaLnBrk="1" hangingPunct="1"/>
            <a:r>
              <a:rPr lang="en-GB" sz="2400" b="1" smtClean="0">
                <a:solidFill>
                  <a:srgbClr val="3022EC"/>
                </a:solidFill>
                <a:latin typeface="Arial" pitchFamily="34" charset="0"/>
                <a:cs typeface="Arial" pitchFamily="34" charset="0"/>
              </a:rPr>
              <a:t>Higher dose of essential drugs</a:t>
            </a:r>
          </a:p>
          <a:p>
            <a:pPr lvl="1" eaLnBrk="1" hangingPunct="1"/>
            <a:r>
              <a:rPr lang="en-GB" sz="2000" smtClean="0">
                <a:latin typeface="Arial" pitchFamily="34" charset="0"/>
                <a:cs typeface="Arial" pitchFamily="34" charset="0"/>
              </a:rPr>
              <a:t>Up to 3x vinca alkaloids</a:t>
            </a:r>
          </a:p>
          <a:p>
            <a:pPr lvl="1" eaLnBrk="1" hangingPunct="1"/>
            <a:r>
              <a:rPr lang="en-GB" sz="2000" smtClean="0">
                <a:latin typeface="Arial" pitchFamily="34" charset="0"/>
                <a:cs typeface="Arial" pitchFamily="34" charset="0"/>
              </a:rPr>
              <a:t>Up to 5x prednisolone </a:t>
            </a:r>
          </a:p>
          <a:p>
            <a:pPr lvl="1" eaLnBrk="1" hangingPunct="1"/>
            <a:r>
              <a:rPr lang="en-GB" sz="2000" smtClean="0">
                <a:latin typeface="Arial" pitchFamily="34" charset="0"/>
                <a:cs typeface="Arial" pitchFamily="34" charset="0"/>
              </a:rPr>
              <a:t>Up to 20x asparaginase</a:t>
            </a:r>
          </a:p>
          <a:p>
            <a:pPr eaLnBrk="1" hangingPunct="1"/>
            <a:r>
              <a:rPr lang="en-GB" sz="2400" b="1" smtClean="0">
                <a:solidFill>
                  <a:srgbClr val="3022EC"/>
                </a:solidFill>
                <a:latin typeface="Arial" pitchFamily="34" charset="0"/>
                <a:cs typeface="Arial" pitchFamily="34" charset="0"/>
              </a:rPr>
              <a:t>Less use of myelosuppressive drugs</a:t>
            </a:r>
          </a:p>
          <a:p>
            <a:pPr lvl="1" eaLnBrk="1" hangingPunct="1"/>
            <a:r>
              <a:rPr lang="en-GB" sz="2000" smtClean="0">
                <a:latin typeface="Arial" pitchFamily="34" charset="0"/>
                <a:cs typeface="Arial" pitchFamily="34" charset="0"/>
              </a:rPr>
              <a:t>eg, anthracyclines, cyclophosphamide, cytarabine</a:t>
            </a:r>
          </a:p>
          <a:p>
            <a:pPr eaLnBrk="1" hangingPunct="1"/>
            <a:r>
              <a:rPr lang="en-GB" sz="2400" b="1" smtClean="0">
                <a:solidFill>
                  <a:srgbClr val="3022EC"/>
                </a:solidFill>
                <a:latin typeface="Arial" pitchFamily="34" charset="0"/>
                <a:cs typeface="Arial" pitchFamily="34" charset="0"/>
              </a:rPr>
              <a:t>Less use of BMT  </a:t>
            </a:r>
          </a:p>
          <a:p>
            <a:pPr lvl="1" eaLnBrk="1" hangingPunct="1"/>
            <a:r>
              <a:rPr lang="en-GB" sz="2000" smtClean="0">
                <a:latin typeface="Arial" pitchFamily="34" charset="0"/>
                <a:cs typeface="Arial" pitchFamily="34" charset="0"/>
              </a:rPr>
              <a:t>BMT only recommended by pediatricians for very high-risk ALL</a:t>
            </a:r>
          </a:p>
          <a:p>
            <a:pPr eaLnBrk="1" hangingPunct="1"/>
            <a:r>
              <a:rPr lang="en-GB" sz="2400" b="1" smtClean="0">
                <a:solidFill>
                  <a:srgbClr val="3022EC"/>
                </a:solidFill>
                <a:latin typeface="Arial" pitchFamily="34" charset="0"/>
                <a:cs typeface="Arial" pitchFamily="34" charset="0"/>
              </a:rPr>
              <a:t>Less delays between therapy elements</a:t>
            </a:r>
          </a:p>
          <a:p>
            <a:pPr lvl="1" eaLnBrk="1" hangingPunct="1"/>
            <a:r>
              <a:rPr lang="en-GB" sz="2000" smtClean="0">
                <a:latin typeface="Arial" pitchFamily="34" charset="0"/>
                <a:cs typeface="Arial" pitchFamily="34" charset="0"/>
              </a:rPr>
              <a:t>Time to treatment following initial CR was 2 days in pediatric practice vs. 7 days in adult practice (</a:t>
            </a:r>
            <a:r>
              <a:rPr lang="en-GB" sz="2000" i="1" smtClean="0">
                <a:latin typeface="Arial" pitchFamily="34" charset="0"/>
                <a:cs typeface="Arial" pitchFamily="34" charset="0"/>
              </a:rPr>
              <a:t>P</a:t>
            </a:r>
            <a:r>
              <a:rPr lang="en-GB" sz="2000" smtClean="0">
                <a:latin typeface="Arial" pitchFamily="34" charset="0"/>
                <a:cs typeface="Arial" pitchFamily="34" charset="0"/>
              </a:rPr>
              <a:t> = .002)</a:t>
            </a:r>
          </a:p>
          <a:p>
            <a:pPr eaLnBrk="1" hangingPunct="1"/>
            <a:endParaRPr lang="en-GB"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0" y="357188"/>
            <a:ext cx="9144000" cy="584200"/>
          </a:xfrm>
          <a:prstGeom prst="rect">
            <a:avLst/>
          </a:prstGeom>
          <a:noFill/>
          <a:ln w="9525">
            <a:noFill/>
            <a:miter lim="800000"/>
            <a:headEnd/>
            <a:tailEnd/>
          </a:ln>
        </p:spPr>
        <p:txBody>
          <a:bodyPr>
            <a:spAutoFit/>
          </a:bodyPr>
          <a:lstStyle/>
          <a:p>
            <a:pPr algn="ctr"/>
            <a:r>
              <a:rPr lang="es-ES" sz="3200" b="1">
                <a:solidFill>
                  <a:srgbClr val="3022EC"/>
                </a:solidFill>
              </a:rPr>
              <a:t>Prospective studies on therapy of ALL in AYA</a:t>
            </a:r>
          </a:p>
        </p:txBody>
      </p:sp>
      <p:sp>
        <p:nvSpPr>
          <p:cNvPr id="17411" name="Text Box 3"/>
          <p:cNvSpPr txBox="1">
            <a:spLocks noChangeArrowheads="1"/>
          </p:cNvSpPr>
          <p:nvPr/>
        </p:nvSpPr>
        <p:spPr bwMode="auto">
          <a:xfrm>
            <a:off x="441325" y="1412875"/>
            <a:ext cx="184150" cy="457200"/>
          </a:xfrm>
          <a:prstGeom prst="rect">
            <a:avLst/>
          </a:prstGeom>
          <a:noFill/>
          <a:ln w="9525">
            <a:noFill/>
            <a:miter lim="800000"/>
            <a:headEnd/>
            <a:tailEnd/>
          </a:ln>
        </p:spPr>
        <p:txBody>
          <a:bodyPr wrap="none">
            <a:spAutoFit/>
          </a:bodyPr>
          <a:lstStyle/>
          <a:p>
            <a:endParaRPr lang="es-ES_tradnl" sz="2400">
              <a:solidFill>
                <a:schemeClr val="bg1"/>
              </a:solidFill>
            </a:endParaRPr>
          </a:p>
        </p:txBody>
      </p:sp>
      <p:sp>
        <p:nvSpPr>
          <p:cNvPr id="17412" name="Text Box 4"/>
          <p:cNvSpPr txBox="1">
            <a:spLocks noChangeArrowheads="1"/>
          </p:cNvSpPr>
          <p:nvPr/>
        </p:nvSpPr>
        <p:spPr bwMode="auto">
          <a:xfrm>
            <a:off x="395288" y="1125538"/>
            <a:ext cx="8382000" cy="3784600"/>
          </a:xfrm>
          <a:prstGeom prst="rect">
            <a:avLst/>
          </a:prstGeom>
          <a:solidFill>
            <a:srgbClr val="3366FF"/>
          </a:solidFill>
          <a:ln w="38100" cmpd="dbl">
            <a:solidFill>
              <a:schemeClr val="bg1"/>
            </a:solidFill>
            <a:miter lim="800000"/>
            <a:headEnd/>
            <a:tailEnd/>
          </a:ln>
        </p:spPr>
        <p:txBody>
          <a:bodyPr>
            <a:spAutoFit/>
          </a:bodyPr>
          <a:lstStyle/>
          <a:p>
            <a:r>
              <a:rPr lang="es-ES" sz="2400" b="1">
                <a:solidFill>
                  <a:srgbClr val="FFFF00"/>
                </a:solidFill>
              </a:rPr>
              <a:t>Group-Protocol		Age	  N	CR(%)  EFS (%)</a:t>
            </a:r>
            <a:endParaRPr lang="es-ES" sz="2400">
              <a:solidFill>
                <a:schemeClr val="bg1"/>
              </a:solidFill>
            </a:endParaRPr>
          </a:p>
          <a:p>
            <a:endParaRPr lang="es-ES" sz="2400">
              <a:solidFill>
                <a:schemeClr val="bg1"/>
              </a:solidFill>
            </a:endParaRPr>
          </a:p>
          <a:p>
            <a:r>
              <a:rPr lang="es-ES" sz="2400">
                <a:solidFill>
                  <a:schemeClr val="bg1"/>
                </a:solidFill>
              </a:rPr>
              <a:t>DFCI 91-01,95-01		15-18	  51	  94	   78</a:t>
            </a:r>
          </a:p>
          <a:p>
            <a:r>
              <a:rPr lang="es-ES" sz="2400">
                <a:solidFill>
                  <a:schemeClr val="bg1"/>
                </a:solidFill>
              </a:rPr>
              <a:t>GRAALL-03*			15-45   172     95	   58 </a:t>
            </a:r>
          </a:p>
          <a:p>
            <a:r>
              <a:rPr lang="es-ES" sz="2400">
                <a:solidFill>
                  <a:schemeClr val="bg1"/>
                </a:solidFill>
              </a:rPr>
              <a:t>PETHEMA ALL96**		15-18	   35	  94	   60</a:t>
            </a:r>
          </a:p>
          <a:p>
            <a:r>
              <a:rPr lang="es-ES" sz="2400">
                <a:solidFill>
                  <a:schemeClr val="bg1"/>
                </a:solidFill>
              </a:rPr>
              <a:t>				19-30	   46	 100	   63</a:t>
            </a:r>
          </a:p>
          <a:p>
            <a:r>
              <a:rPr lang="es-ES" sz="2400">
                <a:solidFill>
                  <a:schemeClr val="bg1"/>
                </a:solidFill>
              </a:rPr>
              <a:t>DFCI				18-50	   74	  82	   72</a:t>
            </a:r>
          </a:p>
          <a:p>
            <a:r>
              <a:rPr lang="es-ES" sz="2400">
                <a:solidFill>
                  <a:schemeClr val="bg1"/>
                </a:solidFill>
              </a:rPr>
              <a:t>Toronto-Modified DFCI	18-60	   85	  89	   71</a:t>
            </a:r>
          </a:p>
          <a:p>
            <a:r>
              <a:rPr lang="es-ES" sz="2400">
                <a:solidFill>
                  <a:schemeClr val="bg1"/>
                </a:solidFill>
              </a:rPr>
              <a:t>FRALLE 93 HR-derived***	18-55	   40	  90	   72 (OS)</a:t>
            </a:r>
          </a:p>
          <a:p>
            <a:r>
              <a:rPr lang="es-ES" sz="2400">
                <a:solidFill>
                  <a:schemeClr val="bg1"/>
                </a:solidFill>
              </a:rPr>
              <a:t>Toronto-Modified DFCI****	17-64	   32	  84	   83 (OS)</a:t>
            </a:r>
          </a:p>
        </p:txBody>
      </p:sp>
      <p:sp>
        <p:nvSpPr>
          <p:cNvPr id="17413" name="Text Box 6"/>
          <p:cNvSpPr txBox="1">
            <a:spLocks noChangeArrowheads="1"/>
          </p:cNvSpPr>
          <p:nvPr/>
        </p:nvSpPr>
        <p:spPr bwMode="auto">
          <a:xfrm>
            <a:off x="323850" y="5013325"/>
            <a:ext cx="8391525" cy="1323975"/>
          </a:xfrm>
          <a:prstGeom prst="rect">
            <a:avLst/>
          </a:prstGeom>
          <a:noFill/>
          <a:ln w="9525">
            <a:noFill/>
            <a:miter lim="800000"/>
            <a:headEnd/>
            <a:tailEnd/>
          </a:ln>
        </p:spPr>
        <p:txBody>
          <a:bodyPr>
            <a:spAutoFit/>
          </a:bodyPr>
          <a:lstStyle/>
          <a:p>
            <a:r>
              <a:rPr lang="es-ES" sz="1600"/>
              <a:t>*Increase of 8.6-fold, 3.7-fold and 16-fold in cumulated doses of PDN, VCR and L-ASP compared to ALL-94 protocol. Better results in patients up to 45 yr</a:t>
            </a:r>
          </a:p>
          <a:p>
            <a:r>
              <a:rPr lang="es-ES" sz="1600"/>
              <a:t>** No differences between adolescents and young adults</a:t>
            </a:r>
          </a:p>
          <a:p>
            <a:r>
              <a:rPr lang="es-ES" sz="1600"/>
              <a:t>***Better results in patients up to 40 yr</a:t>
            </a:r>
          </a:p>
          <a:p>
            <a:r>
              <a:rPr lang="es-ES" sz="1600"/>
              <a:t>**** Only T-ALL</a:t>
            </a:r>
          </a:p>
        </p:txBody>
      </p:sp>
      <p:sp>
        <p:nvSpPr>
          <p:cNvPr id="17414" name="5 CuadroTexto"/>
          <p:cNvSpPr txBox="1">
            <a:spLocks noChangeArrowheads="1"/>
          </p:cNvSpPr>
          <p:nvPr/>
        </p:nvSpPr>
        <p:spPr bwMode="auto">
          <a:xfrm>
            <a:off x="1187450" y="6308725"/>
            <a:ext cx="7635875" cy="369888"/>
          </a:xfrm>
          <a:prstGeom prst="rect">
            <a:avLst/>
          </a:prstGeom>
          <a:noFill/>
          <a:ln w="9525">
            <a:noFill/>
            <a:miter lim="800000"/>
            <a:headEnd/>
            <a:tailEnd/>
          </a:ln>
        </p:spPr>
        <p:txBody>
          <a:bodyPr wrap="none">
            <a:spAutoFit/>
          </a:bodyPr>
          <a:lstStyle/>
          <a:p>
            <a:r>
              <a:rPr lang="en-US"/>
              <a:t>Reviewed in: Ribera JM. Hematol Oncol Clin North Am </a:t>
            </a:r>
            <a:r>
              <a:rPr lang="en-GB"/>
              <a:t>2009; </a:t>
            </a:r>
            <a:r>
              <a:rPr lang="es-ES_tradnl"/>
              <a:t>23:1033-42</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cstate="print"/>
          <a:srcRect/>
          <a:stretch>
            <a:fillRect/>
          </a:stretch>
        </p:blipFill>
        <p:spPr bwMode="auto">
          <a:xfrm>
            <a:off x="2916238" y="765175"/>
            <a:ext cx="4535487" cy="5400675"/>
          </a:xfrm>
          <a:prstGeom prst="rect">
            <a:avLst/>
          </a:prstGeom>
          <a:noFill/>
          <a:ln w="9525">
            <a:noFill/>
            <a:miter lim="800000"/>
            <a:headEnd/>
            <a:tailEnd/>
          </a:ln>
        </p:spPr>
      </p:pic>
      <p:sp>
        <p:nvSpPr>
          <p:cNvPr id="20483" name="Text Box 6"/>
          <p:cNvSpPr txBox="1">
            <a:spLocks noChangeArrowheads="1"/>
          </p:cNvSpPr>
          <p:nvPr/>
        </p:nvSpPr>
        <p:spPr bwMode="auto">
          <a:xfrm>
            <a:off x="2484438" y="6308725"/>
            <a:ext cx="5570537" cy="360363"/>
          </a:xfrm>
          <a:prstGeom prst="rect">
            <a:avLst/>
          </a:prstGeom>
          <a:noFill/>
          <a:ln w="9525">
            <a:noFill/>
            <a:miter lim="800000"/>
            <a:headEnd/>
            <a:tailEnd/>
          </a:ln>
        </p:spPr>
        <p:txBody>
          <a:bodyPr wrap="none">
            <a:spAutoFit/>
          </a:bodyPr>
          <a:lstStyle/>
          <a:p>
            <a:pPr hangingPunct="0">
              <a:lnSpc>
                <a:spcPct val="97000"/>
              </a:lnSpc>
              <a:buClr>
                <a:srgbClr val="000000"/>
              </a:buClr>
              <a:buSzPct val="45000"/>
              <a:buFont typeface="StarSymbol" charset="0"/>
              <a:buNone/>
            </a:pPr>
            <a:r>
              <a:rPr lang="en-GB" b="1"/>
              <a:t>Ribera, JM. et al. J Clin Oncol 2008; 26:1843-1849</a:t>
            </a:r>
            <a:endParaRPr lang="ca-ES"/>
          </a:p>
        </p:txBody>
      </p:sp>
      <p:sp>
        <p:nvSpPr>
          <p:cNvPr id="20484" name="Text Box 7"/>
          <p:cNvSpPr txBox="1">
            <a:spLocks noChangeArrowheads="1"/>
          </p:cNvSpPr>
          <p:nvPr/>
        </p:nvSpPr>
        <p:spPr bwMode="auto">
          <a:xfrm>
            <a:off x="3203575" y="188913"/>
            <a:ext cx="2795588" cy="461962"/>
          </a:xfrm>
          <a:prstGeom prst="rect">
            <a:avLst/>
          </a:prstGeom>
          <a:noFill/>
          <a:ln w="9525">
            <a:noFill/>
            <a:miter lim="800000"/>
            <a:headEnd/>
            <a:tailEnd/>
          </a:ln>
        </p:spPr>
        <p:txBody>
          <a:bodyPr wrap="none">
            <a:spAutoFit/>
          </a:bodyPr>
          <a:lstStyle/>
          <a:p>
            <a:r>
              <a:rPr lang="es-ES" sz="2400" b="1">
                <a:solidFill>
                  <a:srgbClr val="3022EC"/>
                </a:solidFill>
              </a:rPr>
              <a:t>PETHEMA ALL-96</a:t>
            </a:r>
            <a:endParaRPr lang="ca-ES" sz="2400" b="1">
              <a:solidFill>
                <a:srgbClr val="3022EC"/>
              </a:solidFill>
            </a:endParaRPr>
          </a:p>
        </p:txBody>
      </p:sp>
      <p:sp>
        <p:nvSpPr>
          <p:cNvPr id="20485" name="4 CuadroTexto"/>
          <p:cNvSpPr txBox="1">
            <a:spLocks noChangeArrowheads="1"/>
          </p:cNvSpPr>
          <p:nvPr/>
        </p:nvSpPr>
        <p:spPr bwMode="auto">
          <a:xfrm>
            <a:off x="179388" y="2852738"/>
            <a:ext cx="2536825" cy="646112"/>
          </a:xfrm>
          <a:prstGeom prst="rect">
            <a:avLst/>
          </a:prstGeom>
          <a:noFill/>
          <a:ln w="9525">
            <a:solidFill>
              <a:schemeClr val="tx1"/>
            </a:solidFill>
            <a:miter lim="800000"/>
            <a:headEnd/>
            <a:tailEnd/>
          </a:ln>
        </p:spPr>
        <p:txBody>
          <a:bodyPr wrap="none">
            <a:spAutoFit/>
          </a:bodyPr>
          <a:lstStyle/>
          <a:p>
            <a:r>
              <a:rPr lang="en-US"/>
              <a:t>Adolescents 15-18 yr.</a:t>
            </a:r>
          </a:p>
          <a:p>
            <a:r>
              <a:rPr lang="en-US"/>
              <a:t>Young adults: 19-30 yr.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1357313" y="763588"/>
            <a:ext cx="6572250" cy="5808662"/>
          </a:xfrm>
          <a:prstGeom prst="rect">
            <a:avLst/>
          </a:prstGeom>
          <a:solidFill>
            <a:schemeClr val="accent4">
              <a:lumMod val="20000"/>
              <a:lumOff val="80000"/>
            </a:schemeClr>
          </a:solidFill>
          <a:ln w="9525">
            <a:noFill/>
            <a:miter lim="800000"/>
            <a:headEnd/>
            <a:tailEnd/>
          </a:ln>
        </p:spPr>
      </p:pic>
      <p:sp>
        <p:nvSpPr>
          <p:cNvPr id="28675" name="2 CuadroTexto"/>
          <p:cNvSpPr txBox="1">
            <a:spLocks noChangeArrowheads="1"/>
          </p:cNvSpPr>
          <p:nvPr/>
        </p:nvSpPr>
        <p:spPr bwMode="auto">
          <a:xfrm>
            <a:off x="1571625" y="285750"/>
            <a:ext cx="6554788" cy="523875"/>
          </a:xfrm>
          <a:prstGeom prst="rect">
            <a:avLst/>
          </a:prstGeom>
          <a:noFill/>
          <a:ln w="9525">
            <a:noFill/>
            <a:miter lim="800000"/>
            <a:headEnd/>
            <a:tailEnd/>
          </a:ln>
        </p:spPr>
        <p:txBody>
          <a:bodyPr wrap="none">
            <a:spAutoFit/>
          </a:bodyPr>
          <a:lstStyle/>
          <a:p>
            <a:r>
              <a:rPr lang="en-US" sz="2800" b="1">
                <a:solidFill>
                  <a:srgbClr val="2515F9"/>
                </a:solidFill>
              </a:rPr>
              <a:t>LAL riesgo estándar. PETHEMA RI-08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cstate="print"/>
          <a:srcRect/>
          <a:stretch>
            <a:fillRect/>
          </a:stretch>
        </p:blipFill>
        <p:spPr bwMode="auto">
          <a:xfrm>
            <a:off x="971550" y="1125538"/>
            <a:ext cx="7288213" cy="4845050"/>
          </a:xfrm>
          <a:prstGeom prst="rect">
            <a:avLst/>
          </a:prstGeom>
          <a:noFill/>
          <a:ln w="9525">
            <a:noFill/>
            <a:miter lim="800000"/>
            <a:headEnd/>
            <a:tailEnd/>
          </a:ln>
        </p:spPr>
      </p:pic>
      <p:sp>
        <p:nvSpPr>
          <p:cNvPr id="21507" name="Text Box 5"/>
          <p:cNvSpPr txBox="1">
            <a:spLocks noChangeArrowheads="1"/>
          </p:cNvSpPr>
          <p:nvPr/>
        </p:nvSpPr>
        <p:spPr bwMode="auto">
          <a:xfrm>
            <a:off x="3832225" y="6256338"/>
            <a:ext cx="5173663" cy="369887"/>
          </a:xfrm>
          <a:prstGeom prst="rect">
            <a:avLst/>
          </a:prstGeom>
          <a:noFill/>
          <a:ln w="9525">
            <a:noFill/>
            <a:miter lim="800000"/>
            <a:headEnd/>
            <a:tailEnd/>
          </a:ln>
        </p:spPr>
        <p:txBody>
          <a:bodyPr wrap="none">
            <a:spAutoFit/>
          </a:bodyPr>
          <a:lstStyle/>
          <a:p>
            <a:r>
              <a:rPr lang="en-GB" b="1"/>
              <a:t>Huguet, F. et al. J Clin Oncol; 27:911-918 2009</a:t>
            </a:r>
            <a:endParaRPr lang="ca-ES"/>
          </a:p>
        </p:txBody>
      </p:sp>
      <p:sp>
        <p:nvSpPr>
          <p:cNvPr id="21508" name="Text Box 6"/>
          <p:cNvSpPr txBox="1">
            <a:spLocks noChangeArrowheads="1"/>
          </p:cNvSpPr>
          <p:nvPr/>
        </p:nvSpPr>
        <p:spPr bwMode="auto">
          <a:xfrm>
            <a:off x="755650" y="260350"/>
            <a:ext cx="7712075" cy="523875"/>
          </a:xfrm>
          <a:prstGeom prst="rect">
            <a:avLst/>
          </a:prstGeom>
          <a:noFill/>
          <a:ln w="9525">
            <a:noFill/>
            <a:miter lim="800000"/>
            <a:headEnd/>
            <a:tailEnd/>
          </a:ln>
        </p:spPr>
        <p:txBody>
          <a:bodyPr wrap="none">
            <a:spAutoFit/>
          </a:bodyPr>
          <a:lstStyle/>
          <a:p>
            <a:r>
              <a:rPr lang="ca-ES" sz="2800" b="1">
                <a:solidFill>
                  <a:srgbClr val="3022EC"/>
                </a:solidFill>
              </a:rPr>
              <a:t>How far can we go with pediatric protocols?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1401</Words>
  <Application>Microsoft Office PowerPoint</Application>
  <PresentationFormat>Presentación en pantalla (4:3)</PresentationFormat>
  <Paragraphs>367</Paragraphs>
  <Slides>35</Slides>
  <Notes>35</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35</vt:i4>
      </vt:variant>
    </vt:vector>
  </HeadingPairs>
  <TitlesOfParts>
    <vt:vector size="37" baseType="lpstr">
      <vt:lpstr>Tema de Office</vt:lpstr>
      <vt:lpstr>Gráfico</vt:lpstr>
      <vt:lpstr>Diapositiva 1</vt:lpstr>
      <vt:lpstr>Diapositiva 2</vt:lpstr>
      <vt:lpstr>Diapositiva 3</vt:lpstr>
      <vt:lpstr>Diapositiva 4</vt:lpstr>
      <vt:lpstr>Major differences in  pediatric vs. adult protocols</vt:lpstr>
      <vt:lpstr>Diapositiva 6</vt:lpstr>
      <vt:lpstr>Diapositiva 7</vt:lpstr>
      <vt:lpstr>Diapositiva 8</vt:lpstr>
      <vt:lpstr>Diapositiva 9</vt:lpstr>
      <vt:lpstr>Diapositiva 10</vt:lpstr>
      <vt:lpstr>Diapositiva 11</vt:lpstr>
      <vt:lpstr>Diapositiva 12</vt:lpstr>
      <vt:lpstr>Probability of Survival after Unrelated Donor Transplants for ALL, 1998-2004 - by Age and Disease Status -</vt:lpstr>
      <vt:lpstr>Adjusted Leukemia-Free Survival an relapse in ALL </vt:lpstr>
      <vt:lpstr>Diapositiva 15</vt:lpstr>
      <vt:lpstr>Diapositiva 16</vt:lpstr>
      <vt:lpstr>Diapositiva 17</vt:lpstr>
      <vt:lpstr>Diapositiva 18</vt:lpstr>
      <vt:lpstr>Diapositiva 19</vt:lpstr>
      <vt:lpstr>Diapositiva 20</vt:lpstr>
      <vt:lpstr>RIC vs. mieloablativo en LAL adulto (pacientes &gt;45 a., registro EBMT)</vt:lpstr>
      <vt:lpstr>Diapositiva 22</vt:lpstr>
      <vt:lpstr>Diapositiva 23</vt:lpstr>
      <vt:lpstr>Diapositiva 24</vt:lpstr>
      <vt:lpstr>LAL Ph+</vt:lpstr>
      <vt:lpstr>Quimioterapia + Inhibidores de tirosincinasa de ABL + Trasplante alogénico de progenitores hematopoyéticos </vt:lpstr>
      <vt:lpstr>Approved substances and pipeline</vt:lpstr>
      <vt:lpstr>Diapositiva 28</vt:lpstr>
      <vt:lpstr>Modalidades de combinaciones</vt:lpstr>
      <vt:lpstr>Diapositiva 30</vt:lpstr>
      <vt:lpstr>Diapositiva 31</vt:lpstr>
      <vt:lpstr>Diapositiva 32</vt:lpstr>
      <vt:lpstr>Diapositiva 33</vt:lpstr>
      <vt:lpstr>Ph+ ALL &lt; 55 yr. ALL Ph-08 </vt:lpstr>
      <vt:lpstr>Diapositiva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Josep Maria</dc:creator>
  <cp:lastModifiedBy>Josep Maria</cp:lastModifiedBy>
  <cp:revision>1</cp:revision>
  <dcterms:created xsi:type="dcterms:W3CDTF">2011-06-30T05:17:48Z</dcterms:created>
  <dcterms:modified xsi:type="dcterms:W3CDTF">2011-06-30T05:18:55Z</dcterms:modified>
</cp:coreProperties>
</file>