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7"/>
  </p:notesMasterIdLst>
  <p:sldIdLst>
    <p:sldId id="256" r:id="rId2"/>
    <p:sldId id="257" r:id="rId3"/>
    <p:sldId id="298" r:id="rId4"/>
    <p:sldId id="259" r:id="rId5"/>
    <p:sldId id="260" r:id="rId6"/>
    <p:sldId id="283" r:id="rId7"/>
    <p:sldId id="291" r:id="rId8"/>
    <p:sldId id="258" r:id="rId9"/>
    <p:sldId id="262" r:id="rId10"/>
    <p:sldId id="261" r:id="rId11"/>
    <p:sldId id="263" r:id="rId12"/>
    <p:sldId id="264" r:id="rId13"/>
    <p:sldId id="265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84" r:id="rId22"/>
    <p:sldId id="287" r:id="rId23"/>
    <p:sldId id="289" r:id="rId24"/>
    <p:sldId id="290" r:id="rId25"/>
    <p:sldId id="285" r:id="rId26"/>
    <p:sldId id="274" r:id="rId27"/>
    <p:sldId id="282" r:id="rId28"/>
    <p:sldId id="293" r:id="rId29"/>
    <p:sldId id="292" r:id="rId30"/>
    <p:sldId id="286" r:id="rId31"/>
    <p:sldId id="275" r:id="rId32"/>
    <p:sldId id="278" r:id="rId33"/>
    <p:sldId id="280" r:id="rId34"/>
    <p:sldId id="317" r:id="rId35"/>
    <p:sldId id="318" r:id="rId36"/>
    <p:sldId id="281" r:id="rId37"/>
    <p:sldId id="294" r:id="rId38"/>
    <p:sldId id="295" r:id="rId39"/>
    <p:sldId id="296" r:id="rId40"/>
    <p:sldId id="297" r:id="rId41"/>
    <p:sldId id="313" r:id="rId42"/>
    <p:sldId id="306" r:id="rId43"/>
    <p:sldId id="307" r:id="rId44"/>
    <p:sldId id="305" r:id="rId45"/>
    <p:sldId id="304" r:id="rId46"/>
    <p:sldId id="303" r:id="rId47"/>
    <p:sldId id="301" r:id="rId48"/>
    <p:sldId id="308" r:id="rId49"/>
    <p:sldId id="299" r:id="rId50"/>
    <p:sldId id="309" r:id="rId51"/>
    <p:sldId id="314" r:id="rId52"/>
    <p:sldId id="315" r:id="rId53"/>
    <p:sldId id="316" r:id="rId54"/>
    <p:sldId id="310" r:id="rId55"/>
    <p:sldId id="319" r:id="rId56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0860" autoAdjust="0"/>
  </p:normalViewPr>
  <p:slideViewPr>
    <p:cSldViewPr>
      <p:cViewPr>
        <p:scale>
          <a:sx n="66" d="100"/>
          <a:sy n="66" d="100"/>
        </p:scale>
        <p:origin x="-15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2287D-B907-439A-8927-4C00B036D8C1}" type="datetimeFigureOut">
              <a:rPr lang="es-UY" smtClean="0"/>
              <a:pPr/>
              <a:t>05/07/2011</a:t>
            </a:fld>
            <a:endParaRPr lang="es-U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82348-B2F2-4BE5-836D-24957F64800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UY" dirty="0" smtClean="0"/>
              <a:t>%</a:t>
            </a:r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82348-B2F2-4BE5-836D-24957F64800B}" type="slidenum">
              <a:rPr lang="es-UY" smtClean="0"/>
              <a:pPr/>
              <a:t>22</a:t>
            </a:fld>
            <a:endParaRPr lang="es-UY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82348-B2F2-4BE5-836D-24957F64800B}" type="slidenum">
              <a:rPr lang="es-UY" smtClean="0"/>
              <a:pPr/>
              <a:t>26</a:t>
            </a:fld>
            <a:endParaRPr lang="es-UY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82348-B2F2-4BE5-836D-24957F64800B}" type="slidenum">
              <a:rPr lang="es-UY" smtClean="0"/>
              <a:pPr/>
              <a:t>38</a:t>
            </a:fld>
            <a:endParaRPr lang="es-UY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82348-B2F2-4BE5-836D-24957F64800B}" type="slidenum">
              <a:rPr lang="es-UY" smtClean="0"/>
              <a:pPr/>
              <a:t>39</a:t>
            </a:fld>
            <a:endParaRPr lang="es-UY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82348-B2F2-4BE5-836D-24957F64800B}" type="slidenum">
              <a:rPr lang="es-UY" smtClean="0"/>
              <a:pPr/>
              <a:t>55</a:t>
            </a:fld>
            <a:endParaRPr lang="es-UY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BE69F2C-586F-4759-8C73-3FC80D5446FB}" type="datetimeFigureOut">
              <a:rPr lang="es-UY" smtClean="0"/>
              <a:pPr/>
              <a:t>05/07/2011</a:t>
            </a:fld>
            <a:endParaRPr lang="es-UY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UY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D0FAFB2-F999-46B5-AF5F-2A6103CD5E9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9F2C-586F-4759-8C73-3FC80D5446FB}" type="datetimeFigureOut">
              <a:rPr lang="es-UY" smtClean="0"/>
              <a:pPr/>
              <a:t>05/07/2011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FB2-F999-46B5-AF5F-2A6103CD5E9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9F2C-586F-4759-8C73-3FC80D5446FB}" type="datetimeFigureOut">
              <a:rPr lang="es-UY" smtClean="0"/>
              <a:pPr/>
              <a:t>05/07/2011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FB2-F999-46B5-AF5F-2A6103CD5E9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BE69F2C-586F-4759-8C73-3FC80D5446FB}" type="datetimeFigureOut">
              <a:rPr lang="es-UY" smtClean="0"/>
              <a:pPr/>
              <a:t>05/07/2011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FB2-F999-46B5-AF5F-2A6103CD5E9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BE69F2C-586F-4759-8C73-3FC80D5446FB}" type="datetimeFigureOut">
              <a:rPr lang="es-UY" smtClean="0"/>
              <a:pPr/>
              <a:t>05/07/2011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D0FAFB2-F999-46B5-AF5F-2A6103CD5E9B}" type="slidenum">
              <a:rPr lang="es-UY" smtClean="0"/>
              <a:pPr/>
              <a:t>‹Nº›</a:t>
            </a:fld>
            <a:endParaRPr lang="es-UY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BE69F2C-586F-4759-8C73-3FC80D5446FB}" type="datetimeFigureOut">
              <a:rPr lang="es-UY" smtClean="0"/>
              <a:pPr/>
              <a:t>05/07/2011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D0FAFB2-F999-46B5-AF5F-2A6103CD5E9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BE69F2C-586F-4759-8C73-3FC80D5446FB}" type="datetimeFigureOut">
              <a:rPr lang="es-UY" smtClean="0"/>
              <a:pPr/>
              <a:t>05/07/2011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D0FAFB2-F999-46B5-AF5F-2A6103CD5E9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9F2C-586F-4759-8C73-3FC80D5446FB}" type="datetimeFigureOut">
              <a:rPr lang="es-UY" smtClean="0"/>
              <a:pPr/>
              <a:t>05/07/2011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FB2-F999-46B5-AF5F-2A6103CD5E9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BE69F2C-586F-4759-8C73-3FC80D5446FB}" type="datetimeFigureOut">
              <a:rPr lang="es-UY" smtClean="0"/>
              <a:pPr/>
              <a:t>05/07/2011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D0FAFB2-F999-46B5-AF5F-2A6103CD5E9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BE69F2C-586F-4759-8C73-3FC80D5446FB}" type="datetimeFigureOut">
              <a:rPr lang="es-UY" smtClean="0"/>
              <a:pPr/>
              <a:t>05/07/2011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D0FAFB2-F999-46B5-AF5F-2A6103CD5E9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BE69F2C-586F-4759-8C73-3FC80D5446FB}" type="datetimeFigureOut">
              <a:rPr lang="es-UY" smtClean="0"/>
              <a:pPr/>
              <a:t>05/07/2011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D0FAFB2-F999-46B5-AF5F-2A6103CD5E9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BE69F2C-586F-4759-8C73-3FC80D5446FB}" type="datetimeFigureOut">
              <a:rPr lang="es-UY" smtClean="0"/>
              <a:pPr/>
              <a:t>05/07/2011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UY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D0FAFB2-F999-46B5-AF5F-2A6103CD5E9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?term=%22Lee%20AY%22%5bAuthor%5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cbi.nlm.nih.gov/pubmed?term=%22Levine%20MN%22%5bAuthor%5d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1399032"/>
          </a:xfrm>
        </p:spPr>
        <p:txBody>
          <a:bodyPr>
            <a:normAutofit/>
          </a:bodyPr>
          <a:lstStyle/>
          <a:p>
            <a:r>
              <a:rPr lang="es-UY" sz="3600" b="1" u="sng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DIAGNÓSTICO Y MANEJO DE TROMBOSIS EN NEOPLASIAS</a:t>
            </a:r>
            <a:endParaRPr lang="es-UY" sz="3600" b="1" u="sng" dirty="0"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763688" y="4293096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UY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043608" y="3645024"/>
            <a:ext cx="64087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IV CONGRESO PARAGUAYO DE HEMATOLOGÍA</a:t>
            </a:r>
            <a:endParaRPr kumimoji="0" lang="es-E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Y MEDICINA TRANSFUSIONAL</a:t>
            </a:r>
            <a:r>
              <a:rPr kumimoji="0" lang="es-UY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es-UY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2011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5692488" y="5877272"/>
            <a:ext cx="2335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dirty="0" smtClean="0"/>
              <a:t>Dra. Cecilia Carrizo</a:t>
            </a:r>
            <a:endParaRPr lang="es-UY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UY"/>
          </a:p>
        </p:txBody>
      </p:sp>
      <p:pic>
        <p:nvPicPr>
          <p:cNvPr id="1026" name="Picture 2" descr="C:\Users\cecilia carrizo\Pictures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624"/>
            <a:ext cx="9144000" cy="6408712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6811589" y="6525344"/>
            <a:ext cx="20585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1400" dirty="0" smtClean="0">
                <a:latin typeface="Arial" pitchFamily="34" charset="0"/>
                <a:cs typeface="Arial" pitchFamily="34" charset="0"/>
              </a:rPr>
              <a:t>ASH 2010  </a:t>
            </a:r>
            <a:r>
              <a:rPr lang="es-UY" sz="1400" dirty="0" err="1" smtClean="0">
                <a:latin typeface="Arial" pitchFamily="34" charset="0"/>
                <a:cs typeface="Arial" pitchFamily="34" charset="0"/>
              </a:rPr>
              <a:t>Rosovsky</a:t>
            </a:r>
            <a:r>
              <a:rPr lang="es-UY" sz="1400" dirty="0" smtClean="0">
                <a:latin typeface="Arial" pitchFamily="34" charset="0"/>
                <a:cs typeface="Arial" pitchFamily="34" charset="0"/>
              </a:rPr>
              <a:t> R</a:t>
            </a:r>
            <a:endParaRPr lang="es-UY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>
            <a:normAutofit/>
          </a:bodyPr>
          <a:lstStyle/>
          <a:p>
            <a:r>
              <a:rPr lang="es-UY" sz="32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es-UY" sz="3200" b="1" u="sng" dirty="0" err="1" smtClean="0">
                <a:effectLst/>
                <a:latin typeface="Arial" pitchFamily="34" charset="0"/>
                <a:cs typeface="Arial" pitchFamily="34" charset="0"/>
              </a:rPr>
              <a:t>Screening</a:t>
            </a:r>
            <a:r>
              <a:rPr lang="es-UY" sz="3200" b="1" u="sng" dirty="0" smtClean="0">
                <a:effectLst/>
                <a:latin typeface="Arial" pitchFamily="34" charset="0"/>
                <a:cs typeface="Arial" pitchFamily="34" charset="0"/>
              </a:rPr>
              <a:t> para neo oculto</a:t>
            </a:r>
            <a:endParaRPr lang="es-UY" sz="3200" b="1" u="sng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  <a:solidFill>
            <a:schemeClr val="tx2">
              <a:lumMod val="25000"/>
            </a:schemeClr>
          </a:solidFill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Prospectivo               </a:t>
            </a:r>
          </a:p>
          <a:p>
            <a:pPr>
              <a:buNone/>
            </a:pP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          864 </a:t>
            </a:r>
            <a:r>
              <a:rPr lang="es-UY" sz="2400" b="1" dirty="0" err="1" smtClean="0">
                <a:latin typeface="Arial" pitchFamily="34" charset="0"/>
                <a:cs typeface="Arial" pitchFamily="34" charset="0"/>
              </a:rPr>
              <a:t>ptes</a:t>
            </a: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               34 (3,9%)  neo          </a:t>
            </a:r>
            <a:r>
              <a:rPr lang="es-UY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sensibilidad 55,7%</a:t>
            </a:r>
          </a:p>
          <a:p>
            <a:pPr>
              <a:buNone/>
            </a:pPr>
            <a:r>
              <a:rPr lang="es-UY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</a:t>
            </a:r>
          </a:p>
          <a:p>
            <a:pPr>
              <a:buNone/>
            </a:pP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                              </a:t>
            </a:r>
          </a:p>
          <a:p>
            <a:pPr>
              <a:buNone/>
            </a:pP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      </a:t>
            </a:r>
          </a:p>
          <a:p>
            <a:pPr>
              <a:buNone/>
            </a:pP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           830                       13 (24,1%) neo        </a:t>
            </a:r>
            <a:r>
              <a:rPr lang="es-UY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sensibilidad  48,1%</a:t>
            </a:r>
          </a:p>
          <a:p>
            <a:pPr>
              <a:buNone/>
            </a:pPr>
            <a:r>
              <a:rPr lang="es-UY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                   </a:t>
            </a:r>
          </a:p>
          <a:p>
            <a:pPr>
              <a:buNone/>
            </a:pP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seguimiento 12 meses</a:t>
            </a:r>
          </a:p>
          <a:p>
            <a:pPr>
              <a:buNone/>
            </a:pP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         </a:t>
            </a:r>
          </a:p>
          <a:p>
            <a:pPr>
              <a:buNone/>
            </a:pP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            817     14 neo en la evolución</a:t>
            </a:r>
          </a:p>
          <a:p>
            <a:pPr>
              <a:buNone/>
            </a:pP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        </a:t>
            </a:r>
          </a:p>
          <a:p>
            <a:pPr>
              <a:buNone/>
            </a:pP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37 fallecieron de neo</a:t>
            </a:r>
          </a:p>
          <a:p>
            <a:pPr>
              <a:buNone/>
            </a:pPr>
            <a:endParaRPr lang="es-UY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malignidad  identificada  tempranamente  en  61%   vs  14%  </a:t>
            </a:r>
          </a:p>
          <a:p>
            <a:pPr>
              <a:buNone/>
            </a:pP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                                     durante el seguimiento</a:t>
            </a:r>
          </a:p>
          <a:p>
            <a:pPr marL="578358" indent="-514350">
              <a:buNone/>
            </a:pPr>
            <a:endParaRPr lang="es-UY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Flecha abajo"/>
          <p:cNvSpPr/>
          <p:nvPr/>
        </p:nvSpPr>
        <p:spPr>
          <a:xfrm>
            <a:off x="1547664" y="1916832"/>
            <a:ext cx="72008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6" name="5 Flecha derecha"/>
          <p:cNvSpPr/>
          <p:nvPr/>
        </p:nvSpPr>
        <p:spPr>
          <a:xfrm>
            <a:off x="2483768" y="1628800"/>
            <a:ext cx="72008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7" name="6 Flecha derecha"/>
          <p:cNvSpPr/>
          <p:nvPr/>
        </p:nvSpPr>
        <p:spPr>
          <a:xfrm>
            <a:off x="2483768" y="2924944"/>
            <a:ext cx="72008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8" name="7 Flecha abajo"/>
          <p:cNvSpPr/>
          <p:nvPr/>
        </p:nvSpPr>
        <p:spPr>
          <a:xfrm>
            <a:off x="1547664" y="3861048"/>
            <a:ext cx="45719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9" name="8 Flecha abajo"/>
          <p:cNvSpPr/>
          <p:nvPr/>
        </p:nvSpPr>
        <p:spPr>
          <a:xfrm>
            <a:off x="1547664" y="3212976"/>
            <a:ext cx="45719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1" name="10 Rectángulo"/>
          <p:cNvSpPr/>
          <p:nvPr/>
        </p:nvSpPr>
        <p:spPr>
          <a:xfrm>
            <a:off x="539552" y="5517232"/>
            <a:ext cx="7992888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2" name="11 CuadroTexto"/>
          <p:cNvSpPr txBox="1"/>
          <p:nvPr/>
        </p:nvSpPr>
        <p:spPr>
          <a:xfrm>
            <a:off x="3275856" y="6453336"/>
            <a:ext cx="58688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Monreal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M Journal of Thrombosis and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Haemostasis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2004, 2: 876–881 </a:t>
            </a:r>
            <a:endParaRPr lang="es-UY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399032"/>
          </a:xfrm>
        </p:spPr>
        <p:txBody>
          <a:bodyPr>
            <a:normAutofit/>
          </a:bodyPr>
          <a:lstStyle/>
          <a:p>
            <a:r>
              <a:rPr lang="es-UY" sz="3200" b="1" u="sng" dirty="0" smtClean="0">
                <a:effectLst/>
                <a:latin typeface="Arial" pitchFamily="34" charset="0"/>
                <a:cs typeface="Arial" pitchFamily="34" charset="0"/>
              </a:rPr>
              <a:t>Resultados:</a:t>
            </a:r>
            <a:endParaRPr lang="es-UY" sz="3200" b="1" u="sng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4040"/>
          </a:xfrm>
        </p:spPr>
        <p:txBody>
          <a:bodyPr/>
          <a:lstStyle/>
          <a:p>
            <a:r>
              <a:rPr lang="es-UY" sz="2800" dirty="0" smtClean="0">
                <a:latin typeface="Arial" pitchFamily="34" charset="0"/>
                <a:cs typeface="Arial" pitchFamily="34" charset="0"/>
              </a:rPr>
              <a:t>Buena HC </a:t>
            </a:r>
            <a:r>
              <a:rPr lang="es-UY" sz="2800" dirty="0" err="1" smtClean="0">
                <a:latin typeface="Arial" pitchFamily="34" charset="0"/>
                <a:cs typeface="Arial" pitchFamily="34" charset="0"/>
              </a:rPr>
              <a:t>screening</a:t>
            </a:r>
            <a:r>
              <a:rPr lang="es-UY" sz="2800" dirty="0" smtClean="0">
                <a:latin typeface="Arial" pitchFamily="34" charset="0"/>
                <a:cs typeface="Arial" pitchFamily="34" charset="0"/>
              </a:rPr>
              <a:t> básico inicial permitió captar un 50% de neo</a:t>
            </a:r>
          </a:p>
          <a:p>
            <a:r>
              <a:rPr lang="es-UY" sz="2800" dirty="0" smtClean="0">
                <a:latin typeface="Arial" pitchFamily="34" charset="0"/>
                <a:cs typeface="Arial" pitchFamily="34" charset="0"/>
              </a:rPr>
              <a:t>En quienes no se reveló neo</a:t>
            </a:r>
          </a:p>
          <a:p>
            <a:pPr>
              <a:buNone/>
            </a:pPr>
            <a:r>
              <a:rPr lang="es-UY" sz="2800" dirty="0" smtClean="0">
                <a:latin typeface="Arial" pitchFamily="34" charset="0"/>
                <a:cs typeface="Arial" pitchFamily="34" charset="0"/>
              </a:rPr>
              <a:t>    Intervalo promedio entre el </a:t>
            </a:r>
            <a:r>
              <a:rPr lang="es-UY" sz="2800" dirty="0" err="1" smtClean="0">
                <a:latin typeface="Arial" pitchFamily="34" charset="0"/>
                <a:cs typeface="Arial" pitchFamily="34" charset="0"/>
              </a:rPr>
              <a:t>diag</a:t>
            </a:r>
            <a:r>
              <a:rPr lang="es-UY" sz="2800" dirty="0" smtClean="0">
                <a:latin typeface="Arial" pitchFamily="34" charset="0"/>
                <a:cs typeface="Arial" pitchFamily="34" charset="0"/>
              </a:rPr>
              <a:t> de neo y el evento </a:t>
            </a:r>
            <a:r>
              <a:rPr lang="es-UY" sz="2800" dirty="0" err="1" smtClean="0">
                <a:latin typeface="Arial" pitchFamily="34" charset="0"/>
                <a:cs typeface="Arial" pitchFamily="34" charset="0"/>
              </a:rPr>
              <a:t>trombótico</a:t>
            </a:r>
            <a:r>
              <a:rPr lang="es-UY" sz="2800" dirty="0" smtClean="0">
                <a:latin typeface="Arial" pitchFamily="34" charset="0"/>
                <a:cs typeface="Arial" pitchFamily="34" charset="0"/>
              </a:rPr>
              <a:t> fue de 8.4 meses</a:t>
            </a:r>
          </a:p>
          <a:p>
            <a:pPr>
              <a:buNone/>
            </a:pPr>
            <a:endParaRPr lang="es-UY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UY" sz="2800" dirty="0" smtClean="0">
                <a:latin typeface="Arial" pitchFamily="34" charset="0"/>
                <a:cs typeface="Arial" pitchFamily="34" charset="0"/>
              </a:rPr>
              <a:t>60%  neo en etapas más precoces vs 20% entre    </a:t>
            </a:r>
          </a:p>
          <a:p>
            <a:pPr>
              <a:buNone/>
            </a:pPr>
            <a:r>
              <a:rPr lang="es-UY" sz="2800" dirty="0" smtClean="0">
                <a:latin typeface="Arial" pitchFamily="34" charset="0"/>
                <a:cs typeface="Arial" pitchFamily="34" charset="0"/>
              </a:rPr>
              <a:t>los que </a:t>
            </a:r>
            <a:r>
              <a:rPr lang="es-UY" sz="2800" u="sng" dirty="0" smtClean="0">
                <a:latin typeface="Arial" pitchFamily="34" charset="0"/>
                <a:cs typeface="Arial" pitchFamily="34" charset="0"/>
              </a:rPr>
              <a:t>no</a:t>
            </a:r>
            <a:r>
              <a:rPr lang="es-UY" sz="2800" dirty="0" smtClean="0">
                <a:latin typeface="Arial" pitchFamily="34" charset="0"/>
                <a:cs typeface="Arial" pitchFamily="34" charset="0"/>
              </a:rPr>
              <a:t> se sometieron a exhaustivo  </a:t>
            </a:r>
            <a:r>
              <a:rPr lang="es-UY" sz="2800" dirty="0" err="1" smtClean="0">
                <a:latin typeface="Arial" pitchFamily="34" charset="0"/>
                <a:cs typeface="Arial" pitchFamily="34" charset="0"/>
              </a:rPr>
              <a:t>screening</a:t>
            </a:r>
            <a:r>
              <a:rPr lang="es-UY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s-UY" sz="2800" dirty="0" smtClean="0">
                <a:latin typeface="Arial" pitchFamily="34" charset="0"/>
                <a:cs typeface="Arial" pitchFamily="34" charset="0"/>
              </a:rPr>
              <a:t>lo que permite mayores posibilidades curativas</a:t>
            </a:r>
          </a:p>
          <a:p>
            <a:endParaRPr lang="es-UY" dirty="0"/>
          </a:p>
        </p:txBody>
      </p:sp>
      <p:sp>
        <p:nvSpPr>
          <p:cNvPr id="4" name="3 Rectángulo"/>
          <p:cNvSpPr/>
          <p:nvPr/>
        </p:nvSpPr>
        <p:spPr>
          <a:xfrm>
            <a:off x="467544" y="4221088"/>
            <a:ext cx="8136904" cy="172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5" name="4 CuadroTexto"/>
          <p:cNvSpPr txBox="1"/>
          <p:nvPr/>
        </p:nvSpPr>
        <p:spPr>
          <a:xfrm>
            <a:off x="3275856" y="6433591"/>
            <a:ext cx="58688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Monreal</a:t>
            </a:r>
            <a:r>
              <a:rPr lang="en-US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, M Journal of Thrombosis and </a:t>
            </a:r>
            <a:r>
              <a:rPr lang="en-US" sz="14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Haemostasis</a:t>
            </a:r>
            <a:r>
              <a:rPr lang="en-US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2004, 2: 876–881 </a:t>
            </a:r>
            <a:endParaRPr lang="es-U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73274"/>
          </a:xfrm>
        </p:spPr>
        <p:txBody>
          <a:bodyPr/>
          <a:lstStyle/>
          <a:p>
            <a:r>
              <a:rPr lang="es-UY" sz="3200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           </a:t>
            </a:r>
            <a:r>
              <a:rPr lang="es-UY" sz="3200" u="sng" dirty="0" err="1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Screening</a:t>
            </a:r>
            <a:r>
              <a:rPr lang="es-UY" sz="3200" u="sng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 para neo oculto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/>
          <a:lstStyle/>
          <a:p>
            <a:pPr>
              <a:buNone/>
            </a:pP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Prospectivo </a:t>
            </a:r>
            <a:r>
              <a:rPr lang="es-UY" sz="2400" b="1" dirty="0" err="1" smtClean="0">
                <a:latin typeface="Arial" pitchFamily="34" charset="0"/>
                <a:cs typeface="Arial" pitchFamily="34" charset="0"/>
              </a:rPr>
              <a:t>ptes</a:t>
            </a: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 c/TEV idiopático sin neo aparente   </a:t>
            </a:r>
          </a:p>
          <a:p>
            <a:pPr>
              <a:buNone/>
            </a:pP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                          2 años de seguimiento</a:t>
            </a:r>
          </a:p>
          <a:p>
            <a:pPr>
              <a:buNone/>
            </a:pP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                                       201 </a:t>
            </a:r>
            <a:r>
              <a:rPr lang="es-UY" sz="2400" b="1" dirty="0" err="1" smtClean="0">
                <a:latin typeface="Arial" pitchFamily="34" charset="0"/>
                <a:cs typeface="Arial" pitchFamily="34" charset="0"/>
              </a:rPr>
              <a:t>ptes</a:t>
            </a: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endParaRPr lang="es-UY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       99 cribado                                     102 control</a:t>
            </a:r>
          </a:p>
          <a:p>
            <a:pPr>
              <a:buNone/>
            </a:pP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13 (</a:t>
            </a:r>
            <a:r>
              <a:rPr lang="es-UY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13,1 %</a:t>
            </a: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) neo oculto               10 (</a:t>
            </a:r>
            <a:r>
              <a:rPr lang="es-UY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9,8%</a:t>
            </a: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)sintomático</a:t>
            </a:r>
          </a:p>
          <a:p>
            <a:pPr>
              <a:buNone/>
            </a:pP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                                   (RR 9.7 IC 95% 1,3- 36,8 (p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&lt;0,01</a:t>
            </a: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endParaRPr lang="es-UY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mortalidad    </a:t>
            </a:r>
            <a:r>
              <a:rPr lang="es-UY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2%                 </a:t>
            </a: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vs                    </a:t>
            </a:r>
            <a:r>
              <a:rPr lang="es-UY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3,9</a:t>
            </a:r>
          </a:p>
          <a:p>
            <a:pPr>
              <a:buNone/>
            </a:pP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redujo demora del </a:t>
            </a:r>
            <a:r>
              <a:rPr lang="es-UY" sz="2400" b="1" dirty="0" err="1" smtClean="0">
                <a:latin typeface="Arial" pitchFamily="34" charset="0"/>
                <a:cs typeface="Arial" pitchFamily="34" charset="0"/>
              </a:rPr>
              <a:t>diag</a:t>
            </a: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  de 1  vs 11,6 meses p &lt;0,001</a:t>
            </a:r>
          </a:p>
          <a:p>
            <a:pPr>
              <a:buNone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diag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en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etapas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m</a:t>
            </a:r>
            <a:r>
              <a:rPr lang="es-UY" sz="2400" b="1" dirty="0" err="1" smtClean="0">
                <a:latin typeface="Arial" pitchFamily="34" charset="0"/>
                <a:cs typeface="Arial" pitchFamily="34" charset="0"/>
              </a:rPr>
              <a:t>ás</a:t>
            </a: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 precoces</a:t>
            </a:r>
          </a:p>
          <a:p>
            <a:pPr>
              <a:buNone/>
            </a:pPr>
            <a:endParaRPr lang="es-UY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995936" y="6289575"/>
            <a:ext cx="4680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Piccioli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A. J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Thromb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Haemost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2004 Jun;2(6):884-9</a:t>
            </a:r>
            <a:endParaRPr lang="es-UY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5 Conector recto de flecha"/>
          <p:cNvCxnSpPr/>
          <p:nvPr/>
        </p:nvCxnSpPr>
        <p:spPr>
          <a:xfrm rot="10800000" flipV="1">
            <a:off x="2699792" y="2420888"/>
            <a:ext cx="144016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>
            <a:off x="4139952" y="2420888"/>
            <a:ext cx="129614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Flecha abajo"/>
          <p:cNvSpPr/>
          <p:nvPr/>
        </p:nvSpPr>
        <p:spPr>
          <a:xfrm>
            <a:off x="1547664" y="3933056"/>
            <a:ext cx="45719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3" name="12 Flecha abajo"/>
          <p:cNvSpPr/>
          <p:nvPr/>
        </p:nvSpPr>
        <p:spPr>
          <a:xfrm>
            <a:off x="6516216" y="4221088"/>
            <a:ext cx="45719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5" name="14 Rectángulo"/>
          <p:cNvSpPr/>
          <p:nvPr/>
        </p:nvSpPr>
        <p:spPr>
          <a:xfrm>
            <a:off x="467544" y="4797152"/>
            <a:ext cx="8208912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/>
          </a:bodyPr>
          <a:lstStyle/>
          <a:p>
            <a:r>
              <a:rPr lang="es-UY" sz="3200" b="1" dirty="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es-UY" sz="3200" b="1" u="sng" dirty="0" smtClean="0">
                <a:latin typeface="Arial" pitchFamily="34" charset="0"/>
                <a:cs typeface="Arial" pitchFamily="34" charset="0"/>
              </a:rPr>
              <a:t>Conclusiones:</a:t>
            </a:r>
            <a:endParaRPr lang="es-UY" sz="32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  <a:solidFill>
            <a:schemeClr val="tx2">
              <a:lumMod val="25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s-UY" b="1" dirty="0" smtClean="0">
                <a:latin typeface="Arial" pitchFamily="34" charset="0"/>
                <a:cs typeface="Arial" pitchFamily="34" charset="0"/>
              </a:rPr>
              <a:t>TEV idiopática tiene un mayor riesgo de albergar un cáncer oculto en comparación con los pacientes con TEV provocado</a:t>
            </a:r>
          </a:p>
          <a:p>
            <a:endParaRPr lang="es-UY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UY" b="1" dirty="0" smtClean="0">
                <a:latin typeface="Arial" pitchFamily="34" charset="0"/>
                <a:cs typeface="Arial" pitchFamily="34" charset="0"/>
              </a:rPr>
              <a:t>historia completa, examen físico, pruebas de sangre de rutina, y la radiografía de tórax detecta un % no menospreciable de cánceres. </a:t>
            </a:r>
          </a:p>
          <a:p>
            <a:endParaRPr lang="es-UY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UY" b="1" dirty="0" err="1" smtClean="0">
                <a:latin typeface="Arial" pitchFamily="34" charset="0"/>
                <a:cs typeface="Arial" pitchFamily="34" charset="0"/>
              </a:rPr>
              <a:t>Screening</a:t>
            </a:r>
            <a:r>
              <a:rPr lang="es-UY" b="1" dirty="0" smtClean="0">
                <a:latin typeface="Arial" pitchFamily="34" charset="0"/>
                <a:cs typeface="Arial" pitchFamily="34" charset="0"/>
              </a:rPr>
              <a:t> extenso parece detectar más casos de cáncer y en las primeras etapas  </a:t>
            </a:r>
          </a:p>
          <a:p>
            <a:pPr>
              <a:buNone/>
            </a:pPr>
            <a:r>
              <a:rPr lang="es-UY" b="1" dirty="0" smtClean="0">
                <a:latin typeface="Arial" pitchFamily="34" charset="0"/>
                <a:cs typeface="Arial" pitchFamily="34" charset="0"/>
              </a:rPr>
              <a:t>    Pero, incluso con la investigación extensa, un tercio de los cánceres se perdieron</a:t>
            </a:r>
            <a:r>
              <a:rPr lang="es-UY" b="1" dirty="0" smtClean="0"/>
              <a:t>.</a:t>
            </a:r>
            <a:endParaRPr lang="es-UY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/>
          <a:lstStyle/>
          <a:p>
            <a:r>
              <a:rPr lang="es-UY" sz="3200" b="1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                   </a:t>
            </a:r>
            <a:r>
              <a:rPr lang="es-UY" sz="3200" b="1" u="sng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Conclusiones:</a:t>
            </a:r>
            <a:endParaRPr lang="es-UY" b="1" u="sng" dirty="0"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72000"/>
          </a:xfrm>
          <a:solidFill>
            <a:schemeClr val="tx2">
              <a:lumMod val="25000"/>
            </a:schemeClr>
          </a:solidFill>
        </p:spPr>
        <p:txBody>
          <a:bodyPr/>
          <a:lstStyle/>
          <a:p>
            <a:r>
              <a:rPr lang="es-UY" sz="2800" b="1" dirty="0" smtClean="0">
                <a:latin typeface="Arial" pitchFamily="34" charset="0"/>
                <a:cs typeface="Arial" pitchFamily="34" charset="0"/>
              </a:rPr>
              <a:t>No está claro si el </a:t>
            </a:r>
            <a:r>
              <a:rPr lang="es-UY" sz="2800" b="1" dirty="0" err="1" smtClean="0">
                <a:latin typeface="Arial" pitchFamily="34" charset="0"/>
                <a:cs typeface="Arial" pitchFamily="34" charset="0"/>
              </a:rPr>
              <a:t>diag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más precoz mejora la </a:t>
            </a:r>
            <a:r>
              <a:rPr lang="es-UY" sz="2800" b="1" dirty="0" err="1" smtClean="0">
                <a:latin typeface="Arial" pitchFamily="34" charset="0"/>
                <a:cs typeface="Arial" pitchFamily="34" charset="0"/>
              </a:rPr>
              <a:t>morbimortalidad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, o presente impacto en la sobrevida</a:t>
            </a:r>
          </a:p>
          <a:p>
            <a:endParaRPr lang="es-UY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UY" sz="2800" b="1" dirty="0" smtClean="0">
                <a:latin typeface="Arial" pitchFamily="34" charset="0"/>
                <a:cs typeface="Arial" pitchFamily="34" charset="0"/>
              </a:rPr>
              <a:t>Daño psicológico que determina su exhaustiva búsqueda</a:t>
            </a:r>
          </a:p>
          <a:p>
            <a:pPr>
              <a:buNone/>
            </a:pPr>
            <a:endParaRPr lang="es-UY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UY" sz="2800" b="1" dirty="0" err="1" smtClean="0">
                <a:latin typeface="Arial" pitchFamily="34" charset="0"/>
                <a:cs typeface="Arial" pitchFamily="34" charset="0"/>
              </a:rPr>
              <a:t>Rel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. Costo/beneficio        necesidad de </a:t>
            </a:r>
            <a:r>
              <a:rPr lang="es-UY" sz="2800" b="1" dirty="0" err="1" smtClean="0">
                <a:latin typeface="Arial" pitchFamily="34" charset="0"/>
                <a:cs typeface="Arial" pitchFamily="34" charset="0"/>
              </a:rPr>
              <a:t>algorritmo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diagnóstico</a:t>
            </a:r>
          </a:p>
          <a:p>
            <a:endParaRPr lang="es-UY" dirty="0" smtClean="0"/>
          </a:p>
          <a:p>
            <a:endParaRPr lang="es-UY" dirty="0"/>
          </a:p>
        </p:txBody>
      </p:sp>
      <p:sp>
        <p:nvSpPr>
          <p:cNvPr id="4" name="3 Flecha derecha"/>
          <p:cNvSpPr/>
          <p:nvPr/>
        </p:nvSpPr>
        <p:spPr>
          <a:xfrm>
            <a:off x="4499992" y="5013176"/>
            <a:ext cx="50405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5" name="4 CuadroTexto"/>
          <p:cNvSpPr txBox="1"/>
          <p:nvPr/>
        </p:nvSpPr>
        <p:spPr>
          <a:xfrm>
            <a:off x="1475656" y="6237312"/>
            <a:ext cx="74735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UY" sz="1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Van </a:t>
            </a:r>
            <a:r>
              <a:rPr lang="es-UY" sz="1400" b="1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Doomaal</a:t>
            </a:r>
            <a:r>
              <a:rPr lang="es-UY" sz="1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et al 2009 ISTH</a:t>
            </a:r>
          </a:p>
          <a:p>
            <a:pPr lvl="0"/>
            <a:r>
              <a:rPr lang="es-UY" sz="1400" b="1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Gaitini</a:t>
            </a:r>
            <a:r>
              <a:rPr lang="es-UY" sz="1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DE, </a:t>
            </a:r>
            <a:r>
              <a:rPr lang="es-UY" sz="1400" b="1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Brenner</a:t>
            </a:r>
            <a:r>
              <a:rPr lang="es-UY" sz="1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B. </a:t>
            </a:r>
            <a:r>
              <a:rPr lang="es-UY" sz="1400" b="1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Ultraschall</a:t>
            </a:r>
            <a:r>
              <a:rPr lang="es-UY" sz="1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UY" sz="1400" b="1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Med</a:t>
            </a:r>
            <a:r>
              <a:rPr lang="es-UY" sz="1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 2008 Dec;29 </a:t>
            </a:r>
            <a:r>
              <a:rPr lang="es-UY" sz="1400" b="1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Suppl</a:t>
            </a:r>
            <a:r>
              <a:rPr lang="es-UY" sz="1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5:220-5. </a:t>
            </a:r>
            <a:r>
              <a:rPr lang="es-UY" sz="1400" b="1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Epub</a:t>
            </a:r>
            <a:r>
              <a:rPr lang="es-UY" sz="1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2009 </a:t>
            </a:r>
            <a:r>
              <a:rPr lang="es-UY" sz="1400" b="1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Jan</a:t>
            </a:r>
            <a:r>
              <a:rPr lang="es-UY" sz="1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28</a:t>
            </a:r>
            <a:endParaRPr lang="es-U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01266"/>
          </a:xfrm>
        </p:spPr>
        <p:txBody>
          <a:bodyPr>
            <a:normAutofit/>
          </a:bodyPr>
          <a:lstStyle/>
          <a:p>
            <a:r>
              <a:rPr lang="es-UY" sz="3200" b="1" dirty="0" smtClean="0">
                <a:effectLst/>
                <a:latin typeface="Arial" pitchFamily="34" charset="0"/>
                <a:cs typeface="Arial" pitchFamily="34" charset="0"/>
              </a:rPr>
              <a:t>                    </a:t>
            </a:r>
            <a:r>
              <a:rPr lang="es-UY" sz="3200" b="1" u="sng" dirty="0" smtClean="0">
                <a:effectLst/>
                <a:latin typeface="Arial" pitchFamily="34" charset="0"/>
                <a:cs typeface="Arial" pitchFamily="34" charset="0"/>
              </a:rPr>
              <a:t>Conclusiones:</a:t>
            </a:r>
            <a:endParaRPr lang="es-UY" sz="3200" b="1" u="sng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114040"/>
          </a:xfrm>
          <a:solidFill>
            <a:schemeClr val="tx2">
              <a:lumMod val="25000"/>
            </a:schemeClr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s-UY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UY" b="1" dirty="0" smtClean="0">
                <a:latin typeface="Arial" pitchFamily="34" charset="0"/>
                <a:cs typeface="Arial" pitchFamily="34" charset="0"/>
              </a:rPr>
              <a:t>Debe realizarse historia médica completa,  examen físico, </a:t>
            </a:r>
            <a:r>
              <a:rPr lang="es-UY" b="1" dirty="0" err="1" smtClean="0">
                <a:latin typeface="Arial" pitchFamily="34" charset="0"/>
                <a:cs typeface="Arial" pitchFamily="34" charset="0"/>
              </a:rPr>
              <a:t>Rx</a:t>
            </a:r>
            <a:r>
              <a:rPr lang="es-UY" b="1" dirty="0" smtClean="0">
                <a:latin typeface="Arial" pitchFamily="34" charset="0"/>
                <a:cs typeface="Arial" pitchFamily="34" charset="0"/>
              </a:rPr>
              <a:t> de tórax y pruebas de laboratorio de rutina, búsqueda del cáncer de género-específico  de acuerdo a la edad(Grado 1C). pruebas de diagnóstico adicional debe estar guiada por cualquier resultado anómalo obtenida de los datos iniciales clínicos o de laboratorio.</a:t>
            </a:r>
          </a:p>
          <a:p>
            <a:pPr>
              <a:buNone/>
            </a:pPr>
            <a:r>
              <a:rPr lang="es-UY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ASH 2010 </a:t>
            </a:r>
            <a:r>
              <a:rPr lang="es-UY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Rosovsky</a:t>
            </a:r>
            <a:r>
              <a:rPr lang="es-UY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R, </a:t>
            </a:r>
            <a:r>
              <a:rPr lang="es-UY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Agnes</a:t>
            </a:r>
            <a:r>
              <a:rPr lang="es-UY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Y</a:t>
            </a:r>
            <a:r>
              <a:rPr lang="es-UY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UY" b="1" dirty="0" smtClean="0">
                <a:latin typeface="Arial" pitchFamily="34" charset="0"/>
                <a:cs typeface="Arial" pitchFamily="34" charset="0"/>
              </a:rPr>
            </a:br>
            <a:endParaRPr lang="es-UY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UY" b="1" dirty="0" smtClean="0">
                <a:latin typeface="Arial" pitchFamily="34" charset="0"/>
                <a:cs typeface="Arial" pitchFamily="34" charset="0"/>
              </a:rPr>
              <a:t>Selección del </a:t>
            </a:r>
            <a:r>
              <a:rPr lang="es-UY" b="1" dirty="0" err="1" smtClean="0">
                <a:latin typeface="Arial" pitchFamily="34" charset="0"/>
                <a:cs typeface="Arial" pitchFamily="34" charset="0"/>
              </a:rPr>
              <a:t>pte</a:t>
            </a:r>
            <a:r>
              <a:rPr lang="es-UY" b="1" dirty="0" smtClean="0">
                <a:latin typeface="Arial" pitchFamily="34" charset="0"/>
                <a:cs typeface="Arial" pitchFamily="34" charset="0"/>
              </a:rPr>
              <a:t> para exhaustivo </a:t>
            </a:r>
            <a:r>
              <a:rPr lang="es-UY" b="1" dirty="0" err="1" smtClean="0">
                <a:latin typeface="Arial" pitchFamily="34" charset="0"/>
                <a:cs typeface="Arial" pitchFamily="34" charset="0"/>
              </a:rPr>
              <a:t>screening</a:t>
            </a:r>
            <a:endParaRPr lang="es-UY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UY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s-UY" b="1" dirty="0" smtClean="0">
                <a:latin typeface="Arial" pitchFamily="34" charset="0"/>
                <a:cs typeface="Arial" pitchFamily="34" charset="0"/>
              </a:rPr>
              <a:t>     La solicitud de exámenes más caros, o agresivos</a:t>
            </a:r>
            <a:br>
              <a:rPr lang="es-UY" b="1" dirty="0" smtClean="0">
                <a:latin typeface="Arial" pitchFamily="34" charset="0"/>
                <a:cs typeface="Arial" pitchFamily="34" charset="0"/>
              </a:rPr>
            </a:br>
            <a:r>
              <a:rPr lang="es-UY" b="1" dirty="0" smtClean="0">
                <a:latin typeface="Arial" pitchFamily="34" charset="0"/>
                <a:cs typeface="Arial" pitchFamily="34" charset="0"/>
              </a:rPr>
              <a:t>como la tomografía computarizada (TC), la endoscopia digestiva o marcadores tumorales deben dirigirse en el caso de una fuerte sospecha clínica de cáncer oculto (II C).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Annals of Oncology 21 (Supplement 5): v274–v276, 2010</a:t>
            </a:r>
            <a:r>
              <a:rPr lang="es-UY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ESMO 2010 </a:t>
            </a:r>
          </a:p>
          <a:p>
            <a:endParaRPr lang="es-UY" b="1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Flecha abajo"/>
          <p:cNvSpPr/>
          <p:nvPr/>
        </p:nvSpPr>
        <p:spPr>
          <a:xfrm>
            <a:off x="3923928" y="4077072"/>
            <a:ext cx="50405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1266"/>
          </a:xfrm>
        </p:spPr>
        <p:txBody>
          <a:bodyPr>
            <a:normAutofit/>
          </a:bodyPr>
          <a:lstStyle/>
          <a:p>
            <a:r>
              <a:rPr lang="es-UY" sz="3200" b="1" dirty="0" smtClean="0">
                <a:effectLst/>
                <a:latin typeface="Arial" pitchFamily="34" charset="0"/>
                <a:cs typeface="Arial" pitchFamily="34" charset="0"/>
              </a:rPr>
              <a:t>                    </a:t>
            </a:r>
            <a:r>
              <a:rPr lang="es-UY" sz="3200" b="1" u="sng" dirty="0" smtClean="0">
                <a:effectLst/>
                <a:latin typeface="Arial" pitchFamily="34" charset="0"/>
                <a:cs typeface="Arial" pitchFamily="34" charset="0"/>
              </a:rPr>
              <a:t>Tratamiento:</a:t>
            </a:r>
            <a:endParaRPr lang="es-UY" sz="3200" b="1" u="sng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8056"/>
          </a:xfrm>
        </p:spPr>
        <p:txBody>
          <a:bodyPr>
            <a:normAutofit/>
          </a:bodyPr>
          <a:lstStyle/>
          <a:p>
            <a:r>
              <a:rPr lang="es-UY" sz="2800" b="1" dirty="0" smtClean="0">
                <a:latin typeface="Arial" pitchFamily="34" charset="0"/>
                <a:cs typeface="Arial" pitchFamily="34" charset="0"/>
              </a:rPr>
              <a:t>Objetivos: valorar eficacia y seguridad de HBPM, </a:t>
            </a:r>
            <a:r>
              <a:rPr lang="es-UY" sz="2800" b="1" dirty="0" err="1" smtClean="0">
                <a:latin typeface="Arial" pitchFamily="34" charset="0"/>
                <a:cs typeface="Arial" pitchFamily="34" charset="0"/>
              </a:rPr>
              <a:t>HnF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s-UY" sz="2800" b="1" dirty="0" err="1" smtClean="0">
                <a:latin typeface="Arial" pitchFamily="34" charset="0"/>
                <a:cs typeface="Arial" pitchFamily="34" charset="0"/>
              </a:rPr>
              <a:t>fondapariniux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en TEV en </a:t>
            </a:r>
            <a:r>
              <a:rPr lang="es-UY" sz="2800" b="1" dirty="0" err="1" smtClean="0">
                <a:latin typeface="Arial" pitchFamily="34" charset="0"/>
                <a:cs typeface="Arial" pitchFamily="34" charset="0"/>
              </a:rPr>
              <a:t>pte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. con cáncer</a:t>
            </a:r>
          </a:p>
          <a:p>
            <a:pPr>
              <a:buNone/>
            </a:pP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                     </a:t>
            </a:r>
          </a:p>
          <a:p>
            <a:pPr>
              <a:buNone/>
            </a:pP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                 16 trabajos </a:t>
            </a:r>
            <a:r>
              <a:rPr lang="es-UY" sz="2800" b="1" dirty="0" err="1" smtClean="0">
                <a:latin typeface="Arial" pitchFamily="34" charset="0"/>
                <a:cs typeface="Arial" pitchFamily="34" charset="0"/>
              </a:rPr>
              <a:t>randomizados</a:t>
            </a:r>
            <a:endParaRPr lang="es-UY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    13 HBPM vs </a:t>
            </a:r>
            <a:r>
              <a:rPr lang="es-UY" sz="2800" b="1" dirty="0" err="1" smtClean="0">
                <a:latin typeface="Arial" pitchFamily="34" charset="0"/>
                <a:cs typeface="Arial" pitchFamily="34" charset="0"/>
              </a:rPr>
              <a:t>HnF</a:t>
            </a:r>
            <a:endParaRPr lang="es-UY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     2 </a:t>
            </a:r>
            <a:r>
              <a:rPr lang="es-UY" sz="2800" b="1" dirty="0" err="1" smtClean="0">
                <a:latin typeface="Arial" pitchFamily="34" charset="0"/>
                <a:cs typeface="Arial" pitchFamily="34" charset="0"/>
              </a:rPr>
              <a:t>Fondaparinoux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vs. Heparina</a:t>
            </a:r>
          </a:p>
          <a:p>
            <a:pPr>
              <a:buNone/>
            </a:pP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     1 </a:t>
            </a:r>
            <a:r>
              <a:rPr lang="es-UY" sz="2800" b="1" dirty="0" err="1" smtClean="0">
                <a:latin typeface="Arial" pitchFamily="34" charset="0"/>
                <a:cs typeface="Arial" pitchFamily="34" charset="0"/>
              </a:rPr>
              <a:t>Dalteparina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vs. </a:t>
            </a:r>
            <a:r>
              <a:rPr lang="es-UY" sz="2800" b="1" dirty="0" err="1" smtClean="0">
                <a:latin typeface="Arial" pitchFamily="34" charset="0"/>
                <a:cs typeface="Arial" pitchFamily="34" charset="0"/>
              </a:rPr>
              <a:t>Tinzaparina</a:t>
            </a:r>
            <a:endParaRPr lang="es-UY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938558" y="6453336"/>
            <a:ext cx="480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1400" b="1" dirty="0" smtClean="0">
                <a:latin typeface="Arial" pitchFamily="34" charset="0"/>
                <a:cs typeface="Arial" pitchFamily="34" charset="0"/>
              </a:rPr>
              <a:t>Cochrane </a:t>
            </a:r>
            <a:r>
              <a:rPr lang="es-UY" sz="1400" b="1" dirty="0" err="1" smtClean="0">
                <a:latin typeface="Arial" pitchFamily="34" charset="0"/>
                <a:cs typeface="Arial" pitchFamily="34" charset="0"/>
              </a:rPr>
              <a:t>Database</a:t>
            </a:r>
            <a:r>
              <a:rPr lang="es-UY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UY" sz="1400" b="1" dirty="0" err="1" smtClean="0">
                <a:latin typeface="Arial" pitchFamily="34" charset="0"/>
                <a:cs typeface="Arial" pitchFamily="34" charset="0"/>
              </a:rPr>
              <a:t>Syst</a:t>
            </a:r>
            <a:r>
              <a:rPr lang="es-UY" sz="1400" b="1" dirty="0" smtClean="0">
                <a:latin typeface="Arial" pitchFamily="34" charset="0"/>
                <a:cs typeface="Arial" pitchFamily="34" charset="0"/>
              </a:rPr>
              <a:t> Rev. 2011 </a:t>
            </a:r>
            <a:r>
              <a:rPr lang="es-UY" sz="1400" b="1" dirty="0" err="1" smtClean="0">
                <a:latin typeface="Arial" pitchFamily="34" charset="0"/>
                <a:cs typeface="Arial" pitchFamily="34" charset="0"/>
              </a:rPr>
              <a:t>Apr</a:t>
            </a:r>
            <a:r>
              <a:rPr lang="es-UY" sz="1400" b="1" dirty="0" smtClean="0">
                <a:latin typeface="Arial" pitchFamily="34" charset="0"/>
                <a:cs typeface="Arial" pitchFamily="34" charset="0"/>
              </a:rPr>
              <a:t> 13;4:CD006649</a:t>
            </a:r>
            <a:endParaRPr lang="es-UY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17290"/>
          </a:xfrm>
        </p:spPr>
        <p:txBody>
          <a:bodyPr>
            <a:normAutofit/>
          </a:bodyPr>
          <a:lstStyle/>
          <a:p>
            <a:r>
              <a:rPr lang="es-UY" sz="3200" b="1" u="sng" dirty="0" smtClean="0">
                <a:effectLst/>
                <a:latin typeface="Arial" pitchFamily="34" charset="0"/>
                <a:cs typeface="Arial" pitchFamily="34" charset="0"/>
              </a:rPr>
              <a:t>Resultados HBPM vs </a:t>
            </a:r>
            <a:r>
              <a:rPr lang="es-UY" sz="3200" b="1" u="sng" dirty="0" err="1" smtClean="0">
                <a:effectLst/>
                <a:latin typeface="Arial" pitchFamily="34" charset="0"/>
                <a:cs typeface="Arial" pitchFamily="34" charset="0"/>
              </a:rPr>
              <a:t>HnF</a:t>
            </a:r>
            <a:r>
              <a:rPr lang="es-UY" sz="3200" b="1" u="sng" dirty="0" smtClean="0">
                <a:effectLst/>
                <a:latin typeface="Arial" pitchFamily="34" charset="0"/>
                <a:cs typeface="Arial" pitchFamily="34" charset="0"/>
              </a:rPr>
              <a:t>:</a:t>
            </a:r>
            <a:endParaRPr lang="es-UY" sz="3200" b="1" u="sng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8457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s-UY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UY" sz="2800" b="1" dirty="0" err="1" smtClean="0">
                <a:latin typeface="Arial" pitchFamily="34" charset="0"/>
                <a:cs typeface="Arial" pitchFamily="34" charset="0"/>
              </a:rPr>
              <a:t>Metaanálisis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de 11 estudios</a:t>
            </a:r>
          </a:p>
          <a:p>
            <a:pPr>
              <a:buNone/>
            </a:pPr>
            <a:r>
              <a:rPr lang="es-UY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Reducción estadísticamente significativa en la   mortalidad a favor de las HBPM 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            </a:t>
            </a:r>
          </a:p>
          <a:p>
            <a:pPr>
              <a:buNone/>
            </a:pP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                   RR 0,71 ( 95% IC 0,52-0,98)</a:t>
            </a:r>
          </a:p>
          <a:p>
            <a:endParaRPr lang="es-UY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UY" sz="2800" b="1" dirty="0" err="1" smtClean="0">
                <a:latin typeface="Arial" pitchFamily="34" charset="0"/>
                <a:cs typeface="Arial" pitchFamily="34" charset="0"/>
              </a:rPr>
              <a:t>Metaanálisis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de 3 estudios</a:t>
            </a:r>
          </a:p>
          <a:p>
            <a:pPr>
              <a:buNone/>
            </a:pPr>
            <a:r>
              <a:rPr lang="es-UY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     No mostró reducción estadísticamente   </a:t>
            </a:r>
          </a:p>
          <a:p>
            <a:pPr>
              <a:buNone/>
            </a:pPr>
            <a:r>
              <a:rPr lang="es-UY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        significativa la recurrencia del TEV</a:t>
            </a:r>
          </a:p>
          <a:p>
            <a:pPr>
              <a:buNone/>
            </a:pP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            </a:t>
            </a:r>
          </a:p>
          <a:p>
            <a:pPr>
              <a:buNone/>
            </a:pP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                   RR 0,78 (95% IC 0.29-2,08)</a:t>
            </a:r>
          </a:p>
          <a:p>
            <a:pPr>
              <a:buNone/>
            </a:pPr>
            <a:endParaRPr lang="es-UY" b="1" dirty="0"/>
          </a:p>
        </p:txBody>
      </p:sp>
      <p:sp>
        <p:nvSpPr>
          <p:cNvPr id="7" name="6 Rectángulo"/>
          <p:cNvSpPr/>
          <p:nvPr/>
        </p:nvSpPr>
        <p:spPr>
          <a:xfrm>
            <a:off x="467544" y="1844824"/>
            <a:ext cx="8280920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9" name="8 CuadroTexto"/>
          <p:cNvSpPr txBox="1"/>
          <p:nvPr/>
        </p:nvSpPr>
        <p:spPr>
          <a:xfrm>
            <a:off x="3926183" y="6453336"/>
            <a:ext cx="4894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1400" b="1" dirty="0" smtClean="0"/>
              <a:t>Cochrane </a:t>
            </a:r>
            <a:r>
              <a:rPr lang="es-UY" sz="1400" b="1" dirty="0" err="1" smtClean="0"/>
              <a:t>Database</a:t>
            </a:r>
            <a:r>
              <a:rPr lang="es-UY" sz="1400" b="1" dirty="0" smtClean="0"/>
              <a:t> </a:t>
            </a:r>
            <a:r>
              <a:rPr lang="es-UY" sz="1400" b="1" dirty="0" err="1" smtClean="0"/>
              <a:t>Syst</a:t>
            </a:r>
            <a:r>
              <a:rPr lang="es-UY" sz="1400" b="1" dirty="0" smtClean="0"/>
              <a:t> Rev. 2011 </a:t>
            </a:r>
            <a:r>
              <a:rPr lang="es-UY" sz="1400" b="1" dirty="0" err="1" smtClean="0"/>
              <a:t>Apr</a:t>
            </a:r>
            <a:r>
              <a:rPr lang="es-UY" sz="1400" b="1" dirty="0" smtClean="0"/>
              <a:t> 13;4:CD006649</a:t>
            </a:r>
            <a:endParaRPr lang="es-UY" sz="1400" b="1" dirty="0"/>
          </a:p>
        </p:txBody>
      </p:sp>
      <p:sp>
        <p:nvSpPr>
          <p:cNvPr id="10" name="9 Rectángulo"/>
          <p:cNvSpPr/>
          <p:nvPr/>
        </p:nvSpPr>
        <p:spPr>
          <a:xfrm>
            <a:off x="467544" y="4365104"/>
            <a:ext cx="8280920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73274"/>
          </a:xfrm>
        </p:spPr>
        <p:txBody>
          <a:bodyPr>
            <a:normAutofit/>
          </a:bodyPr>
          <a:lstStyle/>
          <a:p>
            <a:r>
              <a:rPr lang="es-UY" sz="3200" b="1" u="sng" dirty="0" smtClean="0">
                <a:effectLst/>
                <a:latin typeface="Arial" pitchFamily="34" charset="0"/>
                <a:cs typeface="Arial" pitchFamily="34" charset="0"/>
              </a:rPr>
              <a:t>Resultados</a:t>
            </a:r>
            <a:r>
              <a:rPr lang="es-UY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es-UY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404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UY" sz="3300" b="1" dirty="0" smtClean="0">
                <a:latin typeface="Arial" pitchFamily="34" charset="0"/>
                <a:cs typeface="Arial" pitchFamily="34" charset="0"/>
              </a:rPr>
              <a:t>No diferencia estadísticamente significativa    </a:t>
            </a:r>
          </a:p>
          <a:p>
            <a:pPr>
              <a:buNone/>
            </a:pPr>
            <a:r>
              <a:rPr lang="es-UY" sz="3300" b="1" dirty="0" smtClean="0">
                <a:latin typeface="Arial" pitchFamily="34" charset="0"/>
                <a:cs typeface="Arial" pitchFamily="34" charset="0"/>
              </a:rPr>
              <a:t>             entre heparina y </a:t>
            </a:r>
            <a:r>
              <a:rPr lang="es-UY" sz="3300" b="1" dirty="0" err="1" smtClean="0">
                <a:latin typeface="Arial" pitchFamily="34" charset="0"/>
                <a:cs typeface="Arial" pitchFamily="34" charset="0"/>
              </a:rPr>
              <a:t>fondaparinux</a:t>
            </a:r>
            <a:endParaRPr lang="es-UY" sz="3300" b="1" dirty="0" smtClean="0">
              <a:latin typeface="Arial" pitchFamily="34" charset="0"/>
              <a:cs typeface="Arial" pitchFamily="34" charset="0"/>
            </a:endParaRPr>
          </a:p>
          <a:p>
            <a:endParaRPr lang="es-UY" sz="3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UY" sz="3300" b="1" dirty="0" smtClean="0">
                <a:latin typeface="Arial" pitchFamily="34" charset="0"/>
                <a:cs typeface="Arial" pitchFamily="34" charset="0"/>
              </a:rPr>
              <a:t>muerte </a:t>
            </a:r>
          </a:p>
          <a:p>
            <a:pPr>
              <a:buNone/>
            </a:pPr>
            <a:r>
              <a:rPr lang="es-UY" sz="3300" b="1" dirty="0" smtClean="0">
                <a:latin typeface="Arial" pitchFamily="34" charset="0"/>
                <a:cs typeface="Arial" pitchFamily="34" charset="0"/>
              </a:rPr>
              <a:t>    RR 1,27 (IC 95% 0,88- 1,84)</a:t>
            </a:r>
          </a:p>
          <a:p>
            <a:r>
              <a:rPr lang="es-UY" sz="3300" b="1" dirty="0" smtClean="0">
                <a:latin typeface="Arial" pitchFamily="34" charset="0"/>
                <a:cs typeface="Arial" pitchFamily="34" charset="0"/>
              </a:rPr>
              <a:t>recurrencia de TEV </a:t>
            </a:r>
          </a:p>
          <a:p>
            <a:pPr>
              <a:buNone/>
            </a:pPr>
            <a:r>
              <a:rPr lang="es-UY" sz="3300" b="1" dirty="0" smtClean="0">
                <a:latin typeface="Arial" pitchFamily="34" charset="0"/>
                <a:cs typeface="Arial" pitchFamily="34" charset="0"/>
              </a:rPr>
              <a:t>    RR 0,95 (IC 95% 0,57-1,60)</a:t>
            </a:r>
          </a:p>
          <a:p>
            <a:r>
              <a:rPr lang="es-UY" sz="3300" b="1" dirty="0" smtClean="0">
                <a:latin typeface="Arial" pitchFamily="34" charset="0"/>
                <a:cs typeface="Arial" pitchFamily="34" charset="0"/>
              </a:rPr>
              <a:t>sangrado mayor </a:t>
            </a:r>
          </a:p>
          <a:p>
            <a:pPr>
              <a:buNone/>
            </a:pPr>
            <a:r>
              <a:rPr lang="es-UY" sz="3300" b="1" dirty="0" smtClean="0">
                <a:latin typeface="Arial" pitchFamily="34" charset="0"/>
                <a:cs typeface="Arial" pitchFamily="34" charset="0"/>
              </a:rPr>
              <a:t>    RR 0,79 (IC 95% 0,39- 1,63)</a:t>
            </a:r>
          </a:p>
          <a:p>
            <a:r>
              <a:rPr lang="es-UY" sz="3300" b="1" dirty="0" smtClean="0">
                <a:latin typeface="Arial" pitchFamily="34" charset="0"/>
                <a:cs typeface="Arial" pitchFamily="34" charset="0"/>
              </a:rPr>
              <a:t>sangrado menor </a:t>
            </a:r>
          </a:p>
          <a:p>
            <a:pPr>
              <a:buNone/>
            </a:pPr>
            <a:r>
              <a:rPr lang="es-UY" sz="3300" b="1" dirty="0" smtClean="0">
                <a:latin typeface="Arial" pitchFamily="34" charset="0"/>
                <a:cs typeface="Arial" pitchFamily="34" charset="0"/>
              </a:rPr>
              <a:t>    RR 1,50 (IC 05% 0,87- 2,59)</a:t>
            </a:r>
          </a:p>
          <a:p>
            <a:pPr>
              <a:buNone/>
            </a:pPr>
            <a:r>
              <a:rPr lang="es-UY" b="1" dirty="0" smtClean="0"/>
              <a:t> </a:t>
            </a:r>
            <a:endParaRPr lang="es-UY" b="1" dirty="0"/>
          </a:p>
        </p:txBody>
      </p:sp>
      <p:sp>
        <p:nvSpPr>
          <p:cNvPr id="4" name="3 Rectángulo"/>
          <p:cNvSpPr/>
          <p:nvPr/>
        </p:nvSpPr>
        <p:spPr>
          <a:xfrm>
            <a:off x="467544" y="1268760"/>
            <a:ext cx="8136904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5" name="4 CuadroTexto"/>
          <p:cNvSpPr txBox="1"/>
          <p:nvPr/>
        </p:nvSpPr>
        <p:spPr>
          <a:xfrm>
            <a:off x="4010566" y="6453336"/>
            <a:ext cx="480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1400" b="1" dirty="0" smtClean="0">
                <a:latin typeface="Arial" pitchFamily="34" charset="0"/>
                <a:cs typeface="Arial" pitchFamily="34" charset="0"/>
              </a:rPr>
              <a:t>Cochrane </a:t>
            </a:r>
            <a:r>
              <a:rPr lang="es-UY" sz="1400" b="1" dirty="0" err="1" smtClean="0">
                <a:latin typeface="Arial" pitchFamily="34" charset="0"/>
                <a:cs typeface="Arial" pitchFamily="34" charset="0"/>
              </a:rPr>
              <a:t>Database</a:t>
            </a:r>
            <a:r>
              <a:rPr lang="es-UY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UY" sz="1400" b="1" dirty="0" err="1" smtClean="0">
                <a:latin typeface="Arial" pitchFamily="34" charset="0"/>
                <a:cs typeface="Arial" pitchFamily="34" charset="0"/>
              </a:rPr>
              <a:t>Syst</a:t>
            </a:r>
            <a:r>
              <a:rPr lang="es-UY" sz="1400" b="1" dirty="0" smtClean="0">
                <a:latin typeface="Arial" pitchFamily="34" charset="0"/>
                <a:cs typeface="Arial" pitchFamily="34" charset="0"/>
              </a:rPr>
              <a:t> Rev. 2011 </a:t>
            </a:r>
            <a:r>
              <a:rPr lang="es-UY" sz="1400" b="1" dirty="0" err="1" smtClean="0">
                <a:latin typeface="Arial" pitchFamily="34" charset="0"/>
                <a:cs typeface="Arial" pitchFamily="34" charset="0"/>
              </a:rPr>
              <a:t>Apr</a:t>
            </a:r>
            <a:r>
              <a:rPr lang="es-UY" sz="1400" b="1" dirty="0" smtClean="0">
                <a:latin typeface="Arial" pitchFamily="34" charset="0"/>
                <a:cs typeface="Arial" pitchFamily="34" charset="0"/>
              </a:rPr>
              <a:t> 13;4:CD006649</a:t>
            </a:r>
            <a:endParaRPr lang="es-UY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936104"/>
          </a:xfrm>
        </p:spPr>
        <p:txBody>
          <a:bodyPr>
            <a:normAutofit/>
          </a:bodyPr>
          <a:lstStyle/>
          <a:p>
            <a:r>
              <a:rPr lang="es-UY" sz="3200" b="1" dirty="0" smtClean="0">
                <a:effectLst/>
                <a:latin typeface="Arial" pitchFamily="34" charset="0"/>
                <a:cs typeface="Arial" pitchFamily="34" charset="0"/>
              </a:rPr>
              <a:t>         </a:t>
            </a:r>
            <a:r>
              <a:rPr lang="es-UY" sz="3200" b="1" u="sng" dirty="0" smtClean="0">
                <a:effectLst/>
                <a:latin typeface="Arial" pitchFamily="34" charset="0"/>
                <a:cs typeface="Arial" pitchFamily="34" charset="0"/>
              </a:rPr>
              <a:t>IMPORTANCIA DEL TEMA</a:t>
            </a:r>
            <a:endParaRPr lang="es-UY" sz="3200" b="1" u="sng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67544" y="1051264"/>
            <a:ext cx="8229600" cy="5042032"/>
          </a:xfrm>
          <a:solidFill>
            <a:schemeClr val="tx2">
              <a:lumMod val="25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s-UY" sz="2800" b="1" dirty="0" smtClean="0">
                <a:latin typeface="Arial" pitchFamily="34" charset="0"/>
                <a:cs typeface="Arial" pitchFamily="34" charset="0"/>
              </a:rPr>
              <a:t>El riesgo de TEV en el </a:t>
            </a:r>
            <a:r>
              <a:rPr lang="es-UY" sz="2800" b="1" dirty="0" err="1" smtClean="0">
                <a:latin typeface="Arial" pitchFamily="34" charset="0"/>
                <a:cs typeface="Arial" pitchFamily="34" charset="0"/>
              </a:rPr>
              <a:t>pte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. oncológico varía de 1- 30%</a:t>
            </a:r>
          </a:p>
          <a:p>
            <a:endParaRPr lang="es-UY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UY" sz="2800" b="1" dirty="0" smtClean="0">
                <a:latin typeface="Arial" pitchFamily="34" charset="0"/>
                <a:cs typeface="Arial" pitchFamily="34" charset="0"/>
              </a:rPr>
              <a:t>constituye la principal causa de muerte en el </a:t>
            </a:r>
            <a:r>
              <a:rPr lang="es-UY" sz="2800" b="1" dirty="0" err="1" smtClean="0">
                <a:latin typeface="Arial" pitchFamily="34" charset="0"/>
                <a:cs typeface="Arial" pitchFamily="34" charset="0"/>
              </a:rPr>
              <a:t>pte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UY" sz="2800" b="1" dirty="0" err="1" smtClean="0">
                <a:latin typeface="Arial" pitchFamily="34" charset="0"/>
                <a:cs typeface="Arial" pitchFamily="34" charset="0"/>
              </a:rPr>
              <a:t>neoplásico</a:t>
            </a:r>
            <a:endParaRPr lang="es-UY" sz="2800" b="1" dirty="0" smtClean="0">
              <a:latin typeface="Arial" pitchFamily="34" charset="0"/>
              <a:cs typeface="Arial" pitchFamily="34" charset="0"/>
            </a:endParaRPr>
          </a:p>
          <a:p>
            <a:endParaRPr lang="es-UY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UY" sz="2800" b="1" dirty="0" smtClean="0">
                <a:latin typeface="Arial" pitchFamily="34" charset="0"/>
                <a:cs typeface="Arial" pitchFamily="34" charset="0"/>
              </a:rPr>
              <a:t>Aumenta la morbilidad y estadía hospitalaria</a:t>
            </a:r>
          </a:p>
          <a:p>
            <a:endParaRPr lang="es-UY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UY" sz="2800" b="1" dirty="0" smtClean="0">
                <a:latin typeface="Arial" pitchFamily="34" charset="0"/>
                <a:cs typeface="Arial" pitchFamily="34" charset="0"/>
              </a:rPr>
              <a:t>3 veces + riesgo de recurrencia</a:t>
            </a:r>
          </a:p>
          <a:p>
            <a:endParaRPr lang="es-UY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UY" sz="2800" b="1" dirty="0" smtClean="0">
                <a:latin typeface="Arial" pitchFamily="34" charset="0"/>
                <a:cs typeface="Arial" pitchFamily="34" charset="0"/>
              </a:rPr>
              <a:t>6 veces + riesgo de sangrado</a:t>
            </a:r>
          </a:p>
          <a:p>
            <a:endParaRPr lang="es-UY" sz="2800" b="1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UY" sz="2800" dirty="0" smtClean="0">
              <a:latin typeface="Arial" pitchFamily="34" charset="0"/>
              <a:cs typeface="Arial" pitchFamily="34" charset="0"/>
            </a:endParaRPr>
          </a:p>
          <a:p>
            <a:endParaRPr lang="es-UY" dirty="0"/>
          </a:p>
        </p:txBody>
      </p:sp>
      <p:sp>
        <p:nvSpPr>
          <p:cNvPr id="5" name="4 CuadroTexto"/>
          <p:cNvSpPr txBox="1"/>
          <p:nvPr/>
        </p:nvSpPr>
        <p:spPr>
          <a:xfrm>
            <a:off x="1232823" y="5733256"/>
            <a:ext cx="794768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endParaRPr lang="en-US" sz="1400" dirty="0" smtClean="0"/>
          </a:p>
          <a:p>
            <a:r>
              <a:rPr lang="en-US" sz="1400" b="1" dirty="0" smtClean="0"/>
              <a:t>J </a:t>
            </a:r>
            <a:r>
              <a:rPr lang="en-US" sz="1400" b="1" dirty="0" err="1" smtClean="0"/>
              <a:t>Clin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Oncol</a:t>
            </a:r>
            <a:r>
              <a:rPr lang="en-US" sz="1400" b="1" dirty="0" smtClean="0"/>
              <a:t>. 2009 October 10; 27(29): 4821–4826</a:t>
            </a:r>
            <a:endParaRPr lang="en-US" sz="1400" b="1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ESMO Guidelines Working  Group  Annals of Oncology 21 (Supplement 5): v274–v276, 2010</a:t>
            </a:r>
          </a:p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ASH 2010  Agnes  YY Lee</a:t>
            </a:r>
            <a:endParaRPr lang="es-UY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/>
          <a:lstStyle/>
          <a:p>
            <a:r>
              <a:rPr lang="es-UY" sz="3200" b="1" u="sng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Resultados</a:t>
            </a:r>
            <a:r>
              <a:rPr lang="es-UY" sz="3200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72000"/>
          </a:xfrm>
        </p:spPr>
        <p:txBody>
          <a:bodyPr>
            <a:normAutofit/>
          </a:bodyPr>
          <a:lstStyle/>
          <a:p>
            <a:r>
              <a:rPr lang="es-UY" sz="2800" b="1" dirty="0" smtClean="0">
                <a:latin typeface="Arial" pitchFamily="34" charset="0"/>
                <a:cs typeface="Arial" pitchFamily="34" charset="0"/>
              </a:rPr>
              <a:t>No diferencia significativa en mortalidad entre </a:t>
            </a:r>
            <a:r>
              <a:rPr lang="es-UY" sz="2800" b="1" dirty="0" err="1" smtClean="0">
                <a:latin typeface="Arial" pitchFamily="34" charset="0"/>
                <a:cs typeface="Arial" pitchFamily="34" charset="0"/>
              </a:rPr>
              <a:t>dalteparina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s-UY" sz="2800" b="1" dirty="0" err="1" smtClean="0">
                <a:latin typeface="Arial" pitchFamily="34" charset="0"/>
                <a:cs typeface="Arial" pitchFamily="34" charset="0"/>
              </a:rPr>
              <a:t>tinzaparina</a:t>
            </a:r>
            <a:endParaRPr lang="es-UY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   RR 0,86 (95% IC 0,43- 2,59)</a:t>
            </a:r>
          </a:p>
          <a:p>
            <a:pPr>
              <a:buNone/>
            </a:pPr>
            <a:endParaRPr lang="es-UY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UY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r>
              <a:rPr lang="es-UY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UY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Conclusión: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 HBPM son posiblemente superiores a las </a:t>
            </a:r>
            <a:r>
              <a:rPr lang="es-UY" sz="2800" b="1" dirty="0" err="1" smtClean="0">
                <a:latin typeface="Arial" pitchFamily="34" charset="0"/>
                <a:cs typeface="Arial" pitchFamily="34" charset="0"/>
              </a:rPr>
              <a:t>HnF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en el tratamiento inicial del TEV del </a:t>
            </a:r>
            <a:r>
              <a:rPr lang="es-UY" sz="2800" b="1" dirty="0" err="1" smtClean="0">
                <a:latin typeface="Arial" pitchFamily="34" charset="0"/>
                <a:cs typeface="Arial" pitchFamily="34" charset="0"/>
              </a:rPr>
              <a:t>pte.con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cáncer</a:t>
            </a:r>
            <a:endParaRPr lang="es-UY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67544" y="4077072"/>
            <a:ext cx="8208912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5" name="4 CuadroTexto"/>
          <p:cNvSpPr txBox="1"/>
          <p:nvPr/>
        </p:nvSpPr>
        <p:spPr>
          <a:xfrm>
            <a:off x="3866550" y="6381328"/>
            <a:ext cx="480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1400" b="1" dirty="0" smtClean="0">
                <a:latin typeface="Arial" pitchFamily="34" charset="0"/>
                <a:cs typeface="Arial" pitchFamily="34" charset="0"/>
              </a:rPr>
              <a:t>Cochrane </a:t>
            </a:r>
            <a:r>
              <a:rPr lang="es-UY" sz="1400" b="1" dirty="0" err="1" smtClean="0">
                <a:latin typeface="Arial" pitchFamily="34" charset="0"/>
                <a:cs typeface="Arial" pitchFamily="34" charset="0"/>
              </a:rPr>
              <a:t>Database</a:t>
            </a:r>
            <a:r>
              <a:rPr lang="es-UY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UY" sz="1400" b="1" dirty="0" err="1" smtClean="0">
                <a:latin typeface="Arial" pitchFamily="34" charset="0"/>
                <a:cs typeface="Arial" pitchFamily="34" charset="0"/>
              </a:rPr>
              <a:t>Syst</a:t>
            </a:r>
            <a:r>
              <a:rPr lang="es-UY" sz="1400" b="1" dirty="0" smtClean="0">
                <a:latin typeface="Arial" pitchFamily="34" charset="0"/>
                <a:cs typeface="Arial" pitchFamily="34" charset="0"/>
              </a:rPr>
              <a:t> Rev. 2011 </a:t>
            </a:r>
            <a:r>
              <a:rPr lang="es-UY" sz="1400" b="1" dirty="0" err="1" smtClean="0">
                <a:latin typeface="Arial" pitchFamily="34" charset="0"/>
                <a:cs typeface="Arial" pitchFamily="34" charset="0"/>
              </a:rPr>
              <a:t>Apr</a:t>
            </a:r>
            <a:r>
              <a:rPr lang="es-UY" sz="1400" b="1" dirty="0" smtClean="0">
                <a:latin typeface="Arial" pitchFamily="34" charset="0"/>
                <a:cs typeface="Arial" pitchFamily="34" charset="0"/>
              </a:rPr>
              <a:t> 13;4:CD006649</a:t>
            </a:r>
            <a:endParaRPr lang="es-UY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>
            <a:normAutofit/>
          </a:bodyPr>
          <a:lstStyle/>
          <a:p>
            <a:r>
              <a:rPr lang="es-UY" sz="3200" b="1" u="sng" dirty="0" smtClean="0">
                <a:effectLst/>
                <a:latin typeface="Arial" pitchFamily="34" charset="0"/>
                <a:cs typeface="Arial" pitchFamily="34" charset="0"/>
              </a:rPr>
              <a:t>Recomendaciones</a:t>
            </a:r>
            <a:endParaRPr lang="es-UY" sz="3200" b="1" u="sng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4040"/>
          </a:xfrm>
          <a:solidFill>
            <a:schemeClr val="tx2">
              <a:lumMod val="25000"/>
            </a:schemeClr>
          </a:solidFill>
        </p:spPr>
        <p:txBody>
          <a:bodyPr>
            <a:normAutofit fontScale="92500"/>
          </a:bodyPr>
          <a:lstStyle/>
          <a:p>
            <a:r>
              <a:rPr lang="en-US" sz="2600" b="1" dirty="0" smtClean="0">
                <a:latin typeface="Arial" pitchFamily="34" charset="0"/>
                <a:cs typeface="Arial" pitchFamily="34" charset="0"/>
              </a:rPr>
              <a:t>Para los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ptes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. con TVP y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cáncer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recomendamos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    HBPM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por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lo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menos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los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primeros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 3 a 6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meses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 de  </a:t>
            </a:r>
          </a:p>
          <a:p>
            <a:pPr>
              <a:buNone/>
            </a:pP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terapia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anticoagulante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 (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Grado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1A).</a:t>
            </a:r>
          </a:p>
          <a:p>
            <a:r>
              <a:rPr lang="en-US" sz="2600" b="1" dirty="0" smtClean="0">
                <a:latin typeface="Arial" pitchFamily="34" charset="0"/>
                <a:cs typeface="Arial" pitchFamily="34" charset="0"/>
              </a:rPr>
              <a:t>Para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estos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pacientes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recomendamos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subsiguiente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anticoagulación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con AVK o HBPM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indefinidamente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hasta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que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el cancer sea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resuelto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 (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Grado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1C)</a:t>
            </a:r>
          </a:p>
          <a:p>
            <a:pPr>
              <a:buNone/>
            </a:pPr>
            <a:r>
              <a:rPr lang="en-US" b="1" dirty="0" smtClean="0"/>
              <a:t>                            </a:t>
            </a:r>
            <a:r>
              <a:rPr lang="en-US" sz="19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CHEST 2008</a:t>
            </a:r>
          </a:p>
          <a:p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Debe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ser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continuada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mientras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exista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evidencia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clínica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de 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malignidad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activa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   (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por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ej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enfermedad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metastásica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) (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grado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III C) </a:t>
            </a:r>
          </a:p>
          <a:p>
            <a:pPr>
              <a:buNone/>
            </a:pPr>
            <a:endParaRPr lang="en-US" sz="19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9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       ESMO Annals of Oncology 21 (Supplement 5): v274–v276, 2010</a:t>
            </a:r>
            <a:endParaRPr lang="es-UY" sz="19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399032"/>
          </a:xfrm>
        </p:spPr>
        <p:txBody>
          <a:bodyPr>
            <a:normAutofit/>
          </a:bodyPr>
          <a:lstStyle/>
          <a:p>
            <a:r>
              <a:rPr lang="es-UY" sz="3200" b="1" u="sng" dirty="0" smtClean="0">
                <a:effectLst/>
                <a:latin typeface="Arial" pitchFamily="34" charset="0"/>
                <a:cs typeface="Arial" pitchFamily="34" charset="0"/>
              </a:rPr>
              <a:t>Problemas en el tratamiento del </a:t>
            </a:r>
            <a:r>
              <a:rPr lang="es-UY" sz="3200" b="1" u="sng" dirty="0" err="1" smtClean="0">
                <a:effectLst/>
                <a:latin typeface="Arial" pitchFamily="34" charset="0"/>
                <a:cs typeface="Arial" pitchFamily="34" charset="0"/>
              </a:rPr>
              <a:t>pte</a:t>
            </a:r>
            <a:r>
              <a:rPr lang="es-UY" sz="3200" b="1" u="sng" dirty="0" smtClean="0">
                <a:effectLst/>
                <a:latin typeface="Arial" pitchFamily="34" charset="0"/>
                <a:cs typeface="Arial" pitchFamily="34" charset="0"/>
              </a:rPr>
              <a:t>,    </a:t>
            </a:r>
            <a:br>
              <a:rPr lang="es-UY" sz="3200" b="1" u="sng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s-UY" sz="3200" b="1" dirty="0" smtClean="0">
                <a:effectLst/>
                <a:latin typeface="Arial" pitchFamily="34" charset="0"/>
                <a:cs typeface="Arial" pitchFamily="34" charset="0"/>
              </a:rPr>
              <a:t>                </a:t>
            </a:r>
            <a:r>
              <a:rPr lang="es-UY" sz="3200" b="1" u="sng" dirty="0" smtClean="0">
                <a:effectLst/>
                <a:latin typeface="Arial" pitchFamily="34" charset="0"/>
                <a:cs typeface="Arial" pitchFamily="34" charset="0"/>
              </a:rPr>
              <a:t>con ETEV y cáncer</a:t>
            </a:r>
            <a:endParaRPr lang="es-UY" sz="3200" b="1" u="sng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  <a:solidFill>
            <a:schemeClr val="tx2">
              <a:lumMod val="2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                           RIETE registro</a:t>
            </a:r>
          </a:p>
          <a:p>
            <a:pPr>
              <a:buNone/>
            </a:pP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14.391 </a:t>
            </a:r>
            <a:r>
              <a:rPr lang="es-UY" sz="2800" b="1" dirty="0" err="1" smtClean="0">
                <a:latin typeface="Arial" pitchFamily="34" charset="0"/>
                <a:cs typeface="Arial" pitchFamily="34" charset="0"/>
              </a:rPr>
              <a:t>ptes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.    2945 con cáncer (20%)</a:t>
            </a:r>
          </a:p>
          <a:p>
            <a:pPr>
              <a:buNone/>
            </a:pPr>
            <a:endParaRPr lang="es-UY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                    con cáncer          sin cáncer</a:t>
            </a:r>
          </a:p>
          <a:p>
            <a:pPr>
              <a:buNone/>
            </a:pPr>
            <a:r>
              <a:rPr lang="es-UY" sz="28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EP fatal 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               2,6%     vs        1,4%</a:t>
            </a:r>
          </a:p>
          <a:p>
            <a:pPr>
              <a:buNone/>
            </a:pPr>
            <a:r>
              <a:rPr lang="es-UY" sz="28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Sangrado fatal     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1%        vs        0,3%</a:t>
            </a:r>
          </a:p>
          <a:p>
            <a:pPr>
              <a:buNone/>
            </a:pP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s-UY" sz="28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son más frecuentes el paciente con cáncer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5002052" y="6381328"/>
            <a:ext cx="36744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J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Thromb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Haemost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. 2006 Sep;4(9):1950-6</a:t>
            </a:r>
          </a:p>
        </p:txBody>
      </p:sp>
      <p:sp>
        <p:nvSpPr>
          <p:cNvPr id="5" name="4 Flecha abajo"/>
          <p:cNvSpPr/>
          <p:nvPr/>
        </p:nvSpPr>
        <p:spPr>
          <a:xfrm>
            <a:off x="1763688" y="4365104"/>
            <a:ext cx="2880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896544"/>
          </a:xfrm>
          <a:solidFill>
            <a:schemeClr val="tx2">
              <a:lumMod val="25000"/>
            </a:schemeClr>
          </a:solidFill>
        </p:spPr>
        <p:txBody>
          <a:bodyPr>
            <a:norm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65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años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                            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EP en el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momento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ingreso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OR: 1.9 (95% CI: 1.2-3.1) 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&lt;3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meses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desde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el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diagnóstico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del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cáncer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                                                  OR: 2.4 (95% CI: 1.5-3.6) 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TEV  </a:t>
            </a:r>
          </a:p>
          <a:p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Inmovilidad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&gt;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4 d</a:t>
            </a:r>
            <a:r>
              <a:rPr lang="es-UY" sz="2400" b="1" dirty="0" err="1" smtClean="0">
                <a:latin typeface="Arial" pitchFamily="34" charset="0"/>
                <a:cs typeface="Arial" pitchFamily="34" charset="0"/>
              </a:rPr>
              <a:t>ías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Enfermedad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metast</a:t>
            </a:r>
            <a:r>
              <a:rPr lang="es-UY" sz="2400" b="1" dirty="0" err="1" smtClean="0">
                <a:latin typeface="Arial" pitchFamily="34" charset="0"/>
                <a:cs typeface="Arial" pitchFamily="34" charset="0"/>
              </a:rPr>
              <a:t>ásica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</a:t>
            </a:r>
          </a:p>
          <a:p>
            <a:pPr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  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incidencia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de  EP y TVP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recurrente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UY" dirty="0"/>
          </a:p>
        </p:txBody>
      </p:sp>
      <p:sp>
        <p:nvSpPr>
          <p:cNvPr id="4" name="3 CuadroTexto"/>
          <p:cNvSpPr txBox="1"/>
          <p:nvPr/>
        </p:nvSpPr>
        <p:spPr>
          <a:xfrm>
            <a:off x="5267770" y="6381328"/>
            <a:ext cx="36247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Thromb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Haemost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. 2008 Sep;100(3):435-9</a:t>
            </a:r>
            <a:endParaRPr lang="es-UY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Flecha abajo"/>
          <p:cNvSpPr/>
          <p:nvPr/>
        </p:nvSpPr>
        <p:spPr>
          <a:xfrm flipV="1">
            <a:off x="1763688" y="5157192"/>
            <a:ext cx="360040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8" name="7 CuadroTexto"/>
          <p:cNvSpPr txBox="1"/>
          <p:nvPr/>
        </p:nvSpPr>
        <p:spPr>
          <a:xfrm>
            <a:off x="899592" y="404664"/>
            <a:ext cx="80874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Inciencia</a:t>
            </a:r>
            <a:r>
              <a:rPr lang="en-US" sz="3200" b="1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3200" b="1" u="sng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recurrencia</a:t>
            </a:r>
            <a:r>
              <a:rPr lang="en-US" sz="3200" b="1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RIETE  </a:t>
            </a:r>
            <a:r>
              <a:rPr lang="en-US" sz="3200" b="1" u="sng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Registro</a:t>
            </a:r>
            <a:endParaRPr lang="es-UY" sz="3200" b="1" u="sng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200" b="1" dirty="0" smtClean="0">
                <a:effectLst/>
                <a:latin typeface="Arial" pitchFamily="34" charset="0"/>
                <a:cs typeface="Arial" pitchFamily="34" charset="0"/>
              </a:rPr>
              <a:t>        </a:t>
            </a:r>
            <a:r>
              <a:rPr lang="es-UY" sz="3200" b="1" u="sng" dirty="0" smtClean="0">
                <a:effectLst/>
                <a:latin typeface="Arial" pitchFamily="34" charset="0"/>
                <a:cs typeface="Arial" pitchFamily="34" charset="0"/>
              </a:rPr>
              <a:t>Incidencia de sangrado mayor </a:t>
            </a:r>
            <a:br>
              <a:rPr lang="es-UY" sz="3200" b="1" u="sng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s-UY" sz="3200" b="1" dirty="0" smtClean="0">
                <a:effectLst/>
                <a:latin typeface="Arial" pitchFamily="34" charset="0"/>
                <a:cs typeface="Arial" pitchFamily="34" charset="0"/>
              </a:rPr>
              <a:t>                   </a:t>
            </a:r>
            <a:r>
              <a:rPr lang="es-UY" sz="3200" b="1" u="sng" dirty="0" smtClean="0">
                <a:effectLst/>
                <a:latin typeface="Arial" pitchFamily="34" charset="0"/>
                <a:cs typeface="Arial" pitchFamily="34" charset="0"/>
              </a:rPr>
              <a:t>RIETE registro</a:t>
            </a:r>
            <a:endParaRPr lang="es-UY" sz="3200" b="1" u="sng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435280" cy="3778440"/>
          </a:xfrm>
          <a:solidFill>
            <a:schemeClr val="tx2">
              <a:lumMod val="25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immobilidad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                  OR: 1.8 (95% CI: 1.2-2.7)</a:t>
            </a:r>
          </a:p>
          <a:p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metástasis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                    OR: 1.6 (95% CI: 1.1-2.3) </a:t>
            </a:r>
          </a:p>
          <a:p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reciente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sangrado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        OR: 2.4 (95% CI: 1.1-5.1) 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Cl. de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creatinina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&lt;30 ml/min OR: 2.2; (95% CI: 1.5-3.4)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Peso  &lt; 60 Kg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</a:t>
            </a:r>
          </a:p>
          <a:p>
            <a:pPr>
              <a:buNone/>
            </a:pPr>
            <a:r>
              <a:rPr lang="en-US" dirty="0" smtClean="0"/>
              <a:t>                  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incidencia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sangrado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mayor</a:t>
            </a:r>
            <a:endParaRPr lang="es-UY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004048" y="5949280"/>
            <a:ext cx="40324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J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Thromb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Haemost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. 2006 Sep;4(9):1950-6</a:t>
            </a:r>
          </a:p>
          <a:p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Thromb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Haemost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. 2008 Sep;100(3):435-9</a:t>
            </a:r>
            <a:endParaRPr lang="es-UY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Flecha abajo"/>
          <p:cNvSpPr/>
          <p:nvPr/>
        </p:nvSpPr>
        <p:spPr>
          <a:xfrm flipV="1">
            <a:off x="2123728" y="4437112"/>
            <a:ext cx="360040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/>
            </a:r>
            <a:br>
              <a:rPr lang="es-UY" dirty="0" smtClean="0"/>
            </a:b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590465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s-UY" sz="4100" b="1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RIETE registro</a:t>
            </a:r>
          </a:p>
          <a:p>
            <a:pPr>
              <a:buNone/>
            </a:pPr>
            <a:endParaRPr lang="es-UY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UY" b="1" dirty="0" smtClean="0">
                <a:latin typeface="Arial" pitchFamily="34" charset="0"/>
                <a:cs typeface="Arial" pitchFamily="34" charset="0"/>
              </a:rPr>
              <a:t>                                mujeres con cáncer</a:t>
            </a:r>
          </a:p>
          <a:p>
            <a:pPr>
              <a:buNone/>
            </a:pPr>
            <a:r>
              <a:rPr lang="es-UY" b="1" dirty="0" smtClean="0">
                <a:latin typeface="Arial" pitchFamily="34" charset="0"/>
                <a:cs typeface="Arial" pitchFamily="34" charset="0"/>
              </a:rPr>
              <a:t>3 meses se seguimiento</a:t>
            </a:r>
          </a:p>
          <a:p>
            <a:pPr>
              <a:buNone/>
            </a:pPr>
            <a:r>
              <a:rPr lang="es-UY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=18.883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ptes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s-UY" b="1" dirty="0" smtClean="0">
                <a:latin typeface="Arial" pitchFamily="34" charset="0"/>
                <a:cs typeface="Arial" pitchFamily="34" charset="0"/>
              </a:rPr>
              <a:t>3805 (20% cáncer activo)   1719 45% mujeres</a:t>
            </a:r>
          </a:p>
          <a:p>
            <a:r>
              <a:rPr lang="es-UY" b="1" dirty="0" smtClean="0">
                <a:latin typeface="Arial" pitchFamily="34" charset="0"/>
                <a:cs typeface="Arial" pitchFamily="34" charset="0"/>
              </a:rPr>
              <a:t>2,3% TVP recurrente</a:t>
            </a:r>
          </a:p>
          <a:p>
            <a:r>
              <a:rPr lang="es-UY" b="1" dirty="0" smtClean="0">
                <a:latin typeface="Arial" pitchFamily="34" charset="0"/>
                <a:cs typeface="Arial" pitchFamily="34" charset="0"/>
              </a:rPr>
              <a:t>2,3% EP</a:t>
            </a:r>
          </a:p>
          <a:p>
            <a:pPr>
              <a:buNone/>
            </a:pPr>
            <a:r>
              <a:rPr lang="es-UY" b="1" dirty="0" smtClean="0">
                <a:latin typeface="Arial" pitchFamily="34" charset="0"/>
                <a:cs typeface="Arial" pitchFamily="34" charset="0"/>
              </a:rPr>
              <a:t>                  42% sangrado con hemorragia mortal</a:t>
            </a:r>
          </a:p>
          <a:p>
            <a:pPr>
              <a:buNone/>
            </a:pPr>
            <a:r>
              <a:rPr lang="es-UY" b="1" dirty="0" smtClean="0">
                <a:latin typeface="Arial" pitchFamily="34" charset="0"/>
                <a:cs typeface="Arial" pitchFamily="34" charset="0"/>
              </a:rPr>
              <a:t>                  33% murieron de EP recurrente</a:t>
            </a:r>
          </a:p>
          <a:p>
            <a:pPr>
              <a:buNone/>
            </a:pPr>
            <a:r>
              <a:rPr lang="es-UY" b="1" dirty="0" smtClean="0">
                <a:latin typeface="Arial" pitchFamily="34" charset="0"/>
                <a:cs typeface="Arial" pitchFamily="34" charset="0"/>
              </a:rPr>
              <a:t>                        </a:t>
            </a:r>
          </a:p>
          <a:p>
            <a:pPr>
              <a:buNone/>
            </a:pPr>
            <a:r>
              <a:rPr lang="es-UY" b="1" dirty="0" smtClean="0">
                <a:latin typeface="Arial" pitchFamily="34" charset="0"/>
                <a:cs typeface="Arial" pitchFamily="34" charset="0"/>
              </a:rPr>
              <a:t>                              </a:t>
            </a:r>
            <a:r>
              <a:rPr lang="es-UY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sangrado   vs   recurrencia</a:t>
            </a:r>
          </a:p>
          <a:p>
            <a:pPr>
              <a:buNone/>
            </a:pPr>
            <a:r>
              <a:rPr lang="es-UY" b="1" dirty="0" smtClean="0">
                <a:latin typeface="Arial" pitchFamily="34" charset="0"/>
                <a:cs typeface="Arial" pitchFamily="34" charset="0"/>
              </a:rPr>
              <a:t>GI                                </a:t>
            </a:r>
            <a:r>
              <a:rPr lang="es-UY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5,7</a:t>
            </a:r>
            <a:r>
              <a:rPr lang="es-UY" b="1" dirty="0" smtClean="0">
                <a:latin typeface="Arial" pitchFamily="34" charset="0"/>
                <a:cs typeface="Arial" pitchFamily="34" charset="0"/>
              </a:rPr>
              <a:t>                   4,3</a:t>
            </a:r>
          </a:p>
          <a:p>
            <a:pPr>
              <a:buNone/>
            </a:pPr>
            <a:r>
              <a:rPr lang="es-UY" b="1" dirty="0" smtClean="0">
                <a:latin typeface="Arial" pitchFamily="34" charset="0"/>
                <a:cs typeface="Arial" pitchFamily="34" charset="0"/>
              </a:rPr>
              <a:t>Genitourinario           </a:t>
            </a:r>
            <a:r>
              <a:rPr lang="es-UY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6,4</a:t>
            </a:r>
            <a:r>
              <a:rPr lang="es-UY" b="1" dirty="0" smtClean="0">
                <a:latin typeface="Arial" pitchFamily="34" charset="0"/>
                <a:cs typeface="Arial" pitchFamily="34" charset="0"/>
              </a:rPr>
              <a:t>                   4,7</a:t>
            </a:r>
          </a:p>
          <a:p>
            <a:pPr>
              <a:buNone/>
            </a:pPr>
            <a:r>
              <a:rPr lang="es-UY" b="1" dirty="0" smtClean="0">
                <a:latin typeface="Arial" pitchFamily="34" charset="0"/>
                <a:cs typeface="Arial" pitchFamily="34" charset="0"/>
              </a:rPr>
              <a:t>Cerebro                      3,4                    </a:t>
            </a:r>
            <a:r>
              <a:rPr lang="es-UY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13</a:t>
            </a:r>
          </a:p>
          <a:p>
            <a:pPr>
              <a:buNone/>
            </a:pPr>
            <a:r>
              <a:rPr lang="es-UY" b="1" dirty="0" smtClean="0">
                <a:latin typeface="Arial" pitchFamily="34" charset="0"/>
                <a:cs typeface="Arial" pitchFamily="34" charset="0"/>
              </a:rPr>
              <a:t>Pulmón                       2,6                   </a:t>
            </a:r>
            <a:r>
              <a:rPr lang="es-UY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11</a:t>
            </a:r>
          </a:p>
          <a:p>
            <a:pPr>
              <a:buNone/>
            </a:pPr>
            <a:endParaRPr lang="es-UY" dirty="0" smtClean="0"/>
          </a:p>
          <a:p>
            <a:pPr>
              <a:buNone/>
            </a:pPr>
            <a:endParaRPr lang="es-UY" dirty="0" smtClean="0"/>
          </a:p>
          <a:p>
            <a:pPr algn="ctr">
              <a:buNone/>
            </a:pPr>
            <a:endParaRPr lang="es-UY" dirty="0"/>
          </a:p>
        </p:txBody>
      </p:sp>
      <p:sp>
        <p:nvSpPr>
          <p:cNvPr id="4" name="3 CuadroTexto"/>
          <p:cNvSpPr txBox="1"/>
          <p:nvPr/>
        </p:nvSpPr>
        <p:spPr>
          <a:xfrm>
            <a:off x="5143498" y="6381328"/>
            <a:ext cx="3316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Thromb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Res. 2009;123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Suppl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2:S10-5</a:t>
            </a:r>
            <a:endParaRPr lang="es-UY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691680" y="2924944"/>
            <a:ext cx="5688632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6" name="5 Flecha derecha"/>
          <p:cNvSpPr/>
          <p:nvPr/>
        </p:nvSpPr>
        <p:spPr>
          <a:xfrm>
            <a:off x="2411760" y="2060848"/>
            <a:ext cx="14401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7" name="6 Flecha derecha"/>
          <p:cNvSpPr/>
          <p:nvPr/>
        </p:nvSpPr>
        <p:spPr>
          <a:xfrm>
            <a:off x="6084168" y="2060848"/>
            <a:ext cx="14401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363272" cy="57621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UY" sz="3500" dirty="0" smtClean="0">
                <a:latin typeface="Arial" pitchFamily="34" charset="0"/>
                <a:cs typeface="Arial" pitchFamily="34" charset="0"/>
              </a:rPr>
              <a:t>              </a:t>
            </a:r>
            <a:r>
              <a:rPr lang="es-UY" sz="3500" b="1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HBPM en prevención 2daria.</a:t>
            </a:r>
          </a:p>
          <a:p>
            <a:pPr>
              <a:buNone/>
            </a:pPr>
            <a:r>
              <a:rPr lang="es-UY" sz="2600" b="1" dirty="0" smtClean="0">
                <a:latin typeface="Arial" pitchFamily="34" charset="0"/>
                <a:cs typeface="Arial" pitchFamily="34" charset="0"/>
              </a:rPr>
              <a:t>                                 n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= 336 c/TEV o EP</a:t>
            </a:r>
          </a:p>
          <a:p>
            <a:pPr>
              <a:buNone/>
            </a:pP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                  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Dalteparina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vs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 ACO x 6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meses</a:t>
            </a:r>
            <a:endParaRPr lang="en-US" sz="2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TEV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recurrente</a:t>
            </a:r>
            <a:endParaRPr lang="en-US" sz="2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                                             9% 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vs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   17%    p= 0,002</a:t>
            </a:r>
          </a:p>
          <a:p>
            <a:pPr>
              <a:buNone/>
            </a:pP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diferencia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significativa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en el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sangrado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mayor        6%   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vs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     4%</a:t>
            </a:r>
          </a:p>
          <a:p>
            <a:pPr>
              <a:buNone/>
            </a:pP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Cualquier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sangrado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         14%  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vs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   19%</a:t>
            </a:r>
          </a:p>
          <a:p>
            <a:pPr>
              <a:buNone/>
            </a:pP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Rango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mortalidad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       39%  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vs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   41%</a:t>
            </a:r>
          </a:p>
          <a:p>
            <a:pPr>
              <a:buNone/>
            </a:pPr>
            <a:endParaRPr lang="en-US" sz="2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ptes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. c</a:t>
            </a:r>
            <a:r>
              <a:rPr lang="es-UY" sz="2600" b="1" dirty="0" smtClean="0">
                <a:latin typeface="Arial" pitchFamily="34" charset="0"/>
                <a:cs typeface="Arial" pitchFamily="34" charset="0"/>
              </a:rPr>
              <a:t>/cáncer y TEV agudo la </a:t>
            </a:r>
            <a:r>
              <a:rPr lang="es-UY" sz="2600" b="1" dirty="0" err="1" smtClean="0">
                <a:latin typeface="Arial" pitchFamily="34" charset="0"/>
                <a:cs typeface="Arial" pitchFamily="34" charset="0"/>
              </a:rPr>
              <a:t>dalteparina</a:t>
            </a:r>
            <a:r>
              <a:rPr lang="es-UY" sz="2600" b="1" dirty="0" smtClean="0">
                <a:latin typeface="Arial" pitchFamily="34" charset="0"/>
                <a:cs typeface="Arial" pitchFamily="34" charset="0"/>
              </a:rPr>
              <a:t> fue más efectiva que los ACO en la reducción del riesgo de recurrente TE sin aumentar el riesgo de sangrado</a:t>
            </a:r>
            <a:endParaRPr lang="en-US" sz="2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buNone/>
            </a:pP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995936" y="6453336"/>
            <a:ext cx="50034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1400" dirty="0" smtClean="0">
                <a:latin typeface="Arial" pitchFamily="34" charset="0"/>
                <a:cs typeface="Arial" pitchFamily="34" charset="0"/>
                <a:hlinkClick r:id="rId3"/>
              </a:rPr>
              <a:t>Lee AY</a:t>
            </a:r>
            <a:r>
              <a:rPr lang="es-UY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UY" sz="1400" dirty="0" err="1" smtClean="0">
                <a:latin typeface="Arial" pitchFamily="34" charset="0"/>
                <a:cs typeface="Arial" pitchFamily="34" charset="0"/>
                <a:hlinkClick r:id="rId4"/>
              </a:rPr>
              <a:t>Levine</a:t>
            </a:r>
            <a:r>
              <a:rPr lang="es-UY" sz="1400" dirty="0" smtClean="0">
                <a:latin typeface="Arial" pitchFamily="34" charset="0"/>
                <a:cs typeface="Arial" pitchFamily="34" charset="0"/>
                <a:hlinkClick r:id="rId4"/>
              </a:rPr>
              <a:t> MN</a:t>
            </a:r>
            <a:r>
              <a:rPr lang="es-UY" sz="1400" dirty="0" smtClean="0">
                <a:latin typeface="Arial" pitchFamily="34" charset="0"/>
                <a:cs typeface="Arial" pitchFamily="34" charset="0"/>
              </a:rPr>
              <a:t> N </a:t>
            </a:r>
            <a:r>
              <a:rPr lang="es-UY" sz="1400" dirty="0" err="1" smtClean="0">
                <a:latin typeface="Arial" pitchFamily="34" charset="0"/>
                <a:cs typeface="Arial" pitchFamily="34" charset="0"/>
              </a:rPr>
              <a:t>Engl</a:t>
            </a:r>
            <a:r>
              <a:rPr lang="es-UY" sz="1400" dirty="0" smtClean="0">
                <a:latin typeface="Arial" pitchFamily="34" charset="0"/>
                <a:cs typeface="Arial" pitchFamily="34" charset="0"/>
              </a:rPr>
              <a:t> J </a:t>
            </a:r>
            <a:r>
              <a:rPr lang="es-UY" sz="1400" dirty="0" err="1" smtClean="0">
                <a:latin typeface="Arial" pitchFamily="34" charset="0"/>
                <a:cs typeface="Arial" pitchFamily="34" charset="0"/>
              </a:rPr>
              <a:t>Med</a:t>
            </a:r>
            <a:r>
              <a:rPr lang="es-UY" sz="1400" dirty="0" smtClean="0">
                <a:latin typeface="Arial" pitchFamily="34" charset="0"/>
                <a:cs typeface="Arial" pitchFamily="34" charset="0"/>
              </a:rPr>
              <a:t>. 2003 </a:t>
            </a:r>
            <a:r>
              <a:rPr lang="es-UY" sz="1400" dirty="0" err="1" smtClean="0">
                <a:latin typeface="Arial" pitchFamily="34" charset="0"/>
                <a:cs typeface="Arial" pitchFamily="34" charset="0"/>
              </a:rPr>
              <a:t>Jul</a:t>
            </a:r>
            <a:r>
              <a:rPr lang="es-UY" sz="1400" dirty="0" smtClean="0">
                <a:latin typeface="Arial" pitchFamily="34" charset="0"/>
                <a:cs typeface="Arial" pitchFamily="34" charset="0"/>
              </a:rPr>
              <a:t> 10;349(2):146-53</a:t>
            </a:r>
            <a:endParaRPr lang="es-UY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67544" y="4797152"/>
            <a:ext cx="8352928" cy="1224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7800"/>
            <a:ext cx="8229600" cy="1038992"/>
          </a:xfrm>
        </p:spPr>
        <p:txBody>
          <a:bodyPr>
            <a:normAutofit/>
          </a:bodyPr>
          <a:lstStyle/>
          <a:p>
            <a:r>
              <a:rPr lang="es-UY" sz="3200" b="1" dirty="0" smtClean="0">
                <a:effectLst/>
                <a:latin typeface="Arial" pitchFamily="34" charset="0"/>
                <a:cs typeface="Arial" pitchFamily="34" charset="0"/>
              </a:rPr>
              <a:t>            </a:t>
            </a:r>
            <a:r>
              <a:rPr lang="es-UY" sz="3200" b="1" u="sng" dirty="0" smtClean="0">
                <a:effectLst/>
                <a:latin typeface="Arial" pitchFamily="34" charset="0"/>
                <a:cs typeface="Arial" pitchFamily="34" charset="0"/>
              </a:rPr>
              <a:t>Prevención secundaria</a:t>
            </a:r>
            <a:endParaRPr lang="es-UY" sz="3200" b="1" u="sng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UY" dirty="0" smtClean="0">
                <a:latin typeface="Arial" pitchFamily="34" charset="0"/>
                <a:cs typeface="Arial" pitchFamily="34" charset="0"/>
              </a:rPr>
              <a:t>                          HBPM   vs   AVK </a:t>
            </a:r>
          </a:p>
          <a:p>
            <a:pPr>
              <a:buNone/>
            </a:pPr>
            <a:r>
              <a:rPr lang="es-UY" b="1" dirty="0" smtClean="0">
                <a:latin typeface="Arial" pitchFamily="34" charset="0"/>
                <a:cs typeface="Arial" pitchFamily="34" charset="0"/>
              </a:rPr>
              <a:t>  3 estudios   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s-UY" b="1" dirty="0" smtClean="0">
                <a:latin typeface="Arial" pitchFamily="34" charset="0"/>
                <a:cs typeface="Arial" pitchFamily="34" charset="0"/>
              </a:rPr>
              <a:t> 1029</a:t>
            </a:r>
          </a:p>
          <a:p>
            <a:pPr>
              <a:buNone/>
            </a:pPr>
            <a:endParaRPr lang="es-UY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UY" b="1" dirty="0" smtClean="0">
                <a:latin typeface="Arial" pitchFamily="34" charset="0"/>
                <a:cs typeface="Arial" pitchFamily="34" charset="0"/>
              </a:rPr>
              <a:t> &lt; recurrencia de VTE</a:t>
            </a:r>
          </a:p>
          <a:p>
            <a:pPr>
              <a:buNone/>
            </a:pPr>
            <a:r>
              <a:rPr lang="es-UY" sz="1500" b="1" dirty="0" smtClean="0">
                <a:latin typeface="Arial" pitchFamily="34" charset="0"/>
                <a:cs typeface="Arial" pitchFamily="34" charset="0"/>
              </a:rPr>
              <a:t>                                                  Lee AY N </a:t>
            </a:r>
            <a:r>
              <a:rPr lang="es-UY" sz="1500" b="1" dirty="0" err="1" smtClean="0">
                <a:latin typeface="Arial" pitchFamily="34" charset="0"/>
                <a:cs typeface="Arial" pitchFamily="34" charset="0"/>
              </a:rPr>
              <a:t>Engl</a:t>
            </a:r>
            <a:r>
              <a:rPr lang="es-UY" sz="1500" b="1" dirty="0" smtClean="0">
                <a:latin typeface="Arial" pitchFamily="34" charset="0"/>
                <a:cs typeface="Arial" pitchFamily="34" charset="0"/>
              </a:rPr>
              <a:t> J </a:t>
            </a:r>
            <a:r>
              <a:rPr lang="es-UY" sz="1500" b="1" dirty="0" err="1" smtClean="0">
                <a:latin typeface="Arial" pitchFamily="34" charset="0"/>
                <a:cs typeface="Arial" pitchFamily="34" charset="0"/>
              </a:rPr>
              <a:t>Med</a:t>
            </a:r>
            <a:r>
              <a:rPr lang="es-UY" sz="1500" b="1" dirty="0" smtClean="0">
                <a:latin typeface="Arial" pitchFamily="34" charset="0"/>
                <a:cs typeface="Arial" pitchFamily="34" charset="0"/>
              </a:rPr>
              <a:t>. 2003 </a:t>
            </a:r>
            <a:r>
              <a:rPr lang="es-UY" sz="1500" b="1" dirty="0" err="1" smtClean="0">
                <a:latin typeface="Arial" pitchFamily="34" charset="0"/>
                <a:cs typeface="Arial" pitchFamily="34" charset="0"/>
              </a:rPr>
              <a:t>Jul</a:t>
            </a:r>
            <a:r>
              <a:rPr lang="es-UY" sz="1500" b="1" dirty="0" smtClean="0">
                <a:latin typeface="Arial" pitchFamily="34" charset="0"/>
                <a:cs typeface="Arial" pitchFamily="34" charset="0"/>
              </a:rPr>
              <a:t> 10;349(2):146-53</a:t>
            </a:r>
          </a:p>
          <a:p>
            <a:pPr>
              <a:buNone/>
            </a:pPr>
            <a:r>
              <a:rPr lang="da-DK" sz="1500" b="1" dirty="0" smtClean="0"/>
              <a:t>                                                  Hull RD Am J Med. 2006 Dec;119(12):1062-72</a:t>
            </a:r>
            <a:endParaRPr lang="es-UY" sz="15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UY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s-UY" b="1" dirty="0" smtClean="0">
                <a:latin typeface="Arial" pitchFamily="34" charset="0"/>
                <a:cs typeface="Arial" pitchFamily="34" charset="0"/>
              </a:rPr>
              <a:t>&lt; sangrado </a:t>
            </a:r>
          </a:p>
          <a:p>
            <a:pPr>
              <a:buNone/>
            </a:pPr>
            <a:r>
              <a:rPr lang="es-UY" sz="1500" b="1" dirty="0" smtClean="0">
                <a:latin typeface="Arial" pitchFamily="34" charset="0"/>
                <a:cs typeface="Arial" pitchFamily="34" charset="0"/>
              </a:rPr>
              <a:t>                                         Meyer G </a:t>
            </a:r>
            <a:r>
              <a:rPr lang="es-UY" sz="1500" b="1" dirty="0" err="1" smtClean="0">
                <a:latin typeface="Arial" pitchFamily="34" charset="0"/>
                <a:cs typeface="Arial" pitchFamily="34" charset="0"/>
              </a:rPr>
              <a:t>Arch</a:t>
            </a:r>
            <a:r>
              <a:rPr lang="es-UY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UY" sz="1500" b="1" dirty="0" err="1" smtClean="0">
                <a:latin typeface="Arial" pitchFamily="34" charset="0"/>
                <a:cs typeface="Arial" pitchFamily="34" charset="0"/>
              </a:rPr>
              <a:t>Intern</a:t>
            </a:r>
            <a:r>
              <a:rPr lang="es-UY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UY" sz="1500" b="1" dirty="0" err="1" smtClean="0">
                <a:latin typeface="Arial" pitchFamily="34" charset="0"/>
                <a:cs typeface="Arial" pitchFamily="34" charset="0"/>
              </a:rPr>
              <a:t>Med</a:t>
            </a:r>
            <a:r>
              <a:rPr lang="es-UY" sz="1500" b="1" dirty="0" smtClean="0">
                <a:latin typeface="Arial" pitchFamily="34" charset="0"/>
                <a:cs typeface="Arial" pitchFamily="34" charset="0"/>
              </a:rPr>
              <a:t>. 2002 </a:t>
            </a:r>
            <a:r>
              <a:rPr lang="es-UY" sz="1500" b="1" dirty="0" err="1" smtClean="0">
                <a:latin typeface="Arial" pitchFamily="34" charset="0"/>
                <a:cs typeface="Arial" pitchFamily="34" charset="0"/>
              </a:rPr>
              <a:t>Aug</a:t>
            </a:r>
            <a:r>
              <a:rPr lang="es-UY" sz="1500" b="1" dirty="0" smtClean="0">
                <a:latin typeface="Arial" pitchFamily="34" charset="0"/>
                <a:cs typeface="Arial" pitchFamily="34" charset="0"/>
              </a:rPr>
              <a:t> 12-26;162(15):1729-35</a:t>
            </a:r>
          </a:p>
          <a:p>
            <a:pPr>
              <a:buNone/>
            </a:pPr>
            <a:r>
              <a:rPr lang="en-US" sz="2400" b="1" dirty="0" smtClean="0"/>
              <a:t>RR de los 3 </a:t>
            </a:r>
            <a:r>
              <a:rPr lang="en-US" sz="2400" b="1" dirty="0" err="1" smtClean="0"/>
              <a:t>estudios</a:t>
            </a:r>
            <a:r>
              <a:rPr lang="en-US" sz="2400" b="1" dirty="0" smtClean="0"/>
              <a:t> VTE  0.56 (95% CI, 0.38-0.82)               </a:t>
            </a:r>
          </a:p>
          <a:p>
            <a:pPr>
              <a:buNone/>
            </a:pPr>
            <a:r>
              <a:rPr lang="en-US" sz="2400" b="1" dirty="0" smtClean="0"/>
              <a:t>                                   </a:t>
            </a:r>
            <a:r>
              <a:rPr lang="en-US" sz="2400" b="1" dirty="0" err="1" smtClean="0"/>
              <a:t>sangrado</a:t>
            </a:r>
            <a:r>
              <a:rPr lang="en-US" sz="2400" b="1" dirty="0" smtClean="0"/>
              <a:t> mayor  1.01( 95% CI, 0.62-1.64)</a:t>
            </a:r>
          </a:p>
          <a:p>
            <a:pPr>
              <a:buNone/>
            </a:pPr>
            <a:r>
              <a:rPr lang="en-US" sz="2400" b="1" dirty="0" smtClean="0"/>
              <a:t>                                   </a:t>
            </a:r>
            <a:r>
              <a:rPr lang="en-US" sz="2400" b="1" dirty="0" err="1" smtClean="0"/>
              <a:t>mortalidad</a:t>
            </a:r>
            <a:r>
              <a:rPr lang="en-US" sz="2400" b="1" dirty="0" smtClean="0"/>
              <a:t>  0.92( 95% CI, 0.78-1.10) </a:t>
            </a:r>
            <a:endParaRPr lang="es-UY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UY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200" b="1" u="sng" dirty="0" smtClean="0">
                <a:effectLst/>
                <a:latin typeface="Arial" pitchFamily="34" charset="0"/>
                <a:cs typeface="Arial" pitchFamily="34" charset="0"/>
              </a:rPr>
              <a:t>Tratamiento de TEV recurrente en </a:t>
            </a:r>
            <a:r>
              <a:rPr lang="es-UY" sz="3200" b="1" u="sng" dirty="0" err="1" smtClean="0">
                <a:effectLst/>
                <a:latin typeface="Arial" pitchFamily="34" charset="0"/>
                <a:cs typeface="Arial" pitchFamily="34" charset="0"/>
              </a:rPr>
              <a:t>pte</a:t>
            </a:r>
            <a:r>
              <a:rPr lang="es-UY" sz="3200" b="1" u="sng" dirty="0" smtClean="0">
                <a:effectLst/>
                <a:latin typeface="Arial" pitchFamily="34" charset="0"/>
                <a:cs typeface="Arial" pitchFamily="34" charset="0"/>
              </a:rPr>
              <a:t>                  </a:t>
            </a:r>
            <a:r>
              <a:rPr lang="es-UY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UY" sz="3200" b="1" dirty="0" smtClean="0">
                <a:latin typeface="Arial" pitchFamily="34" charset="0"/>
                <a:cs typeface="Arial" pitchFamily="34" charset="0"/>
              </a:rPr>
            </a:br>
            <a:r>
              <a:rPr lang="es-UY" sz="3200" b="1" dirty="0" smtClean="0">
                <a:latin typeface="Arial" pitchFamily="34" charset="0"/>
                <a:cs typeface="Arial" pitchFamily="34" charset="0"/>
              </a:rPr>
              <a:t>                    </a:t>
            </a:r>
            <a:r>
              <a:rPr lang="es-UY" sz="3200" b="1" u="sng" dirty="0" smtClean="0">
                <a:effectLst/>
                <a:latin typeface="Arial" pitchFamily="34" charset="0"/>
                <a:cs typeface="Arial" pitchFamily="34" charset="0"/>
              </a:rPr>
              <a:t>con cáncer</a:t>
            </a:r>
            <a:endParaRPr lang="es-UY" sz="3200" b="1" u="sng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644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UY" dirty="0" smtClean="0"/>
              <a:t>                           </a:t>
            </a:r>
            <a:r>
              <a:rPr lang="es-UY" sz="26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s-UY" sz="2600" b="1" dirty="0" smtClean="0">
                <a:latin typeface="Arial" pitchFamily="34" charset="0"/>
                <a:cs typeface="Arial" pitchFamily="34" charset="0"/>
              </a:rPr>
              <a:t> 70 </a:t>
            </a:r>
            <a:r>
              <a:rPr lang="es-UY" sz="2600" b="1" dirty="0" err="1" smtClean="0">
                <a:latin typeface="Arial" pitchFamily="34" charset="0"/>
                <a:cs typeface="Arial" pitchFamily="34" charset="0"/>
              </a:rPr>
              <a:t>ptes</a:t>
            </a:r>
            <a:r>
              <a:rPr lang="es-UY" sz="26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67% c/HBPM                             33% c/AVK</a:t>
            </a:r>
          </a:p>
          <a:p>
            <a:pPr>
              <a:buNone/>
            </a:pPr>
            <a:endParaRPr lang="en-US" sz="2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Dosis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escalada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                             HBPM</a:t>
            </a:r>
          </a:p>
          <a:p>
            <a:pPr>
              <a:buNone/>
            </a:pP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                        8,6% 2do.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episodio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                        4,8% de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sangrado</a:t>
            </a:r>
            <a:endParaRPr lang="en-US" sz="2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Tiempo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medio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entre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recurrencia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muerte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11,4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meses</a:t>
            </a:r>
            <a:endParaRPr lang="en-US" sz="2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Pte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con TEV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recurrente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corta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sobrevida</a:t>
            </a:r>
            <a:endParaRPr lang="en-US" sz="2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Dosis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escaladas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de HBPM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parece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ser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efectiva</a:t>
            </a:r>
            <a:endParaRPr lang="es-UY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203848" y="6381328"/>
            <a:ext cx="57935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Carrier J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Thromb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Haemost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. 2009 May;7(5):760-5.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Epub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2009 Feb 24</a:t>
            </a:r>
          </a:p>
        </p:txBody>
      </p:sp>
      <p:cxnSp>
        <p:nvCxnSpPr>
          <p:cNvPr id="6" name="5 Conector recto de flecha"/>
          <p:cNvCxnSpPr/>
          <p:nvPr/>
        </p:nvCxnSpPr>
        <p:spPr>
          <a:xfrm rot="10800000" flipV="1">
            <a:off x="2915816" y="2204864"/>
            <a:ext cx="100811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>
            <a:off x="3923928" y="2204864"/>
            <a:ext cx="79208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Flecha abajo"/>
          <p:cNvSpPr/>
          <p:nvPr/>
        </p:nvSpPr>
        <p:spPr>
          <a:xfrm>
            <a:off x="1763688" y="2636912"/>
            <a:ext cx="14401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0" name="9 Flecha abajo"/>
          <p:cNvSpPr/>
          <p:nvPr/>
        </p:nvSpPr>
        <p:spPr>
          <a:xfrm>
            <a:off x="6084168" y="2564904"/>
            <a:ext cx="8039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1" name="10 Rectángulo"/>
          <p:cNvSpPr/>
          <p:nvPr/>
        </p:nvSpPr>
        <p:spPr>
          <a:xfrm>
            <a:off x="467544" y="5229200"/>
            <a:ext cx="8208912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200" b="1" u="sng" dirty="0" smtClean="0">
                <a:effectLst/>
                <a:latin typeface="Arial" pitchFamily="34" charset="0"/>
                <a:cs typeface="Arial" pitchFamily="34" charset="0"/>
              </a:rPr>
              <a:t>Tratamiento de la trombosis recurrente  </a:t>
            </a:r>
            <a:br>
              <a:rPr lang="es-UY" sz="3200" b="1" u="sng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s-UY" sz="3200" b="1" dirty="0" smtClean="0">
                <a:effectLst/>
                <a:latin typeface="Arial" pitchFamily="34" charset="0"/>
                <a:cs typeface="Arial" pitchFamily="34" charset="0"/>
              </a:rPr>
              <a:t>            </a:t>
            </a:r>
            <a:r>
              <a:rPr lang="es-UY" sz="3200" b="1" u="sng" dirty="0" smtClean="0">
                <a:effectLst/>
                <a:latin typeface="Arial" pitchFamily="34" charset="0"/>
                <a:cs typeface="Arial" pitchFamily="34" charset="0"/>
              </a:rPr>
              <a:t>en el </a:t>
            </a:r>
            <a:r>
              <a:rPr lang="es-UY" sz="3200" b="1" u="sng" dirty="0" err="1" smtClean="0">
                <a:effectLst/>
                <a:latin typeface="Arial" pitchFamily="34" charset="0"/>
                <a:cs typeface="Arial" pitchFamily="34" charset="0"/>
              </a:rPr>
              <a:t>pte</a:t>
            </a:r>
            <a:r>
              <a:rPr lang="es-UY" sz="3200" b="1" u="sng" dirty="0" smtClean="0">
                <a:effectLst/>
                <a:latin typeface="Arial" pitchFamily="34" charset="0"/>
                <a:cs typeface="Arial" pitchFamily="34" charset="0"/>
              </a:rPr>
              <a:t>. con cáncer</a:t>
            </a:r>
            <a:endParaRPr lang="es-UY" sz="3200" b="1" u="sng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3778440"/>
          </a:xfrm>
          <a:solidFill>
            <a:schemeClr val="tx2">
              <a:lumMod val="25000"/>
            </a:schemeClr>
          </a:solidFill>
        </p:spPr>
        <p:txBody>
          <a:bodyPr>
            <a:normAutofit lnSpcReduction="10000"/>
          </a:bodyPr>
          <a:lstStyle/>
          <a:p>
            <a:r>
              <a:rPr lang="es-UY" sz="2800" b="1" dirty="0" err="1" smtClean="0">
                <a:latin typeface="Arial" pitchFamily="34" charset="0"/>
                <a:cs typeface="Arial" pitchFamily="34" charset="0"/>
              </a:rPr>
              <a:t>Pte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adecuadamente </a:t>
            </a:r>
            <a:r>
              <a:rPr lang="es-UY" sz="2800" b="1" dirty="0" err="1" smtClean="0">
                <a:latin typeface="Arial" pitchFamily="34" charset="0"/>
                <a:cs typeface="Arial" pitchFamily="34" charset="0"/>
              </a:rPr>
              <a:t>anticoagulado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que desarrolla TEV recurrente chequear la progresión de su malignidad</a:t>
            </a:r>
          </a:p>
          <a:p>
            <a:r>
              <a:rPr lang="es-UY" sz="2800" b="1" dirty="0" smtClean="0">
                <a:latin typeface="Arial" pitchFamily="34" charset="0"/>
                <a:cs typeface="Arial" pitchFamily="34" charset="0"/>
              </a:rPr>
              <a:t>Si ocurre bajo AVK en rango </a:t>
            </a:r>
            <a:r>
              <a:rPr lang="es-UY" sz="2800" b="1" dirty="0" err="1" smtClean="0">
                <a:latin typeface="Arial" pitchFamily="34" charset="0"/>
                <a:cs typeface="Arial" pitchFamily="34" charset="0"/>
              </a:rPr>
              <a:t>terapeútico</a:t>
            </a:r>
            <a:endParaRPr lang="es-UY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   no se aconseja aumentar el rango de INR                            </a:t>
            </a:r>
          </a:p>
          <a:p>
            <a:pPr>
              <a:buNone/>
            </a:pP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                     riesgo de sangrado </a:t>
            </a:r>
          </a:p>
          <a:p>
            <a:r>
              <a:rPr lang="es-UY" sz="2800" b="1" dirty="0" smtClean="0">
                <a:latin typeface="Arial" pitchFamily="34" charset="0"/>
                <a:cs typeface="Arial" pitchFamily="34" charset="0"/>
              </a:rPr>
              <a:t>Se aconseja cambiar a HBPM</a:t>
            </a:r>
          </a:p>
          <a:p>
            <a:r>
              <a:rPr lang="es-UY" sz="2800" b="1" dirty="0" smtClean="0">
                <a:latin typeface="Arial" pitchFamily="34" charset="0"/>
                <a:cs typeface="Arial" pitchFamily="34" charset="0"/>
              </a:rPr>
              <a:t>Dosis escaladas de HBPM (G IIB) </a:t>
            </a:r>
            <a:endParaRPr lang="es-UY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Flecha derecha"/>
          <p:cNvSpPr/>
          <p:nvPr/>
        </p:nvSpPr>
        <p:spPr>
          <a:xfrm>
            <a:off x="1475656" y="4221088"/>
            <a:ext cx="79208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8" name="7 CuadroTexto"/>
          <p:cNvSpPr txBox="1"/>
          <p:nvPr/>
        </p:nvSpPr>
        <p:spPr>
          <a:xfrm>
            <a:off x="2627784" y="6119336"/>
            <a:ext cx="558492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ESMO  Annals of Oncology 21 (Supplement 5): v274–v276, 2010</a:t>
            </a:r>
          </a:p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Agnes YY Lee ASH 2010</a:t>
            </a:r>
          </a:p>
          <a:p>
            <a:endParaRPr lang="es-UY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sz="3200" b="1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         </a:t>
            </a:r>
            <a:r>
              <a:rPr lang="es-UY" sz="3200" b="1" u="sng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IMPORTANCIA DEL TEMA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282496"/>
          </a:xfrm>
          <a:solidFill>
            <a:schemeClr val="tx2">
              <a:lumMod val="25000"/>
            </a:schemeClr>
          </a:solidFill>
        </p:spPr>
        <p:txBody>
          <a:bodyPr/>
          <a:lstStyle/>
          <a:p>
            <a:r>
              <a:rPr lang="es-UY" sz="2800" b="1" dirty="0" smtClean="0">
                <a:latin typeface="Arial" pitchFamily="34" charset="0"/>
                <a:cs typeface="Arial" pitchFamily="34" charset="0"/>
              </a:rPr>
              <a:t>VTE en el transcurso de PQT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mortalidad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temprana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HR: 4.90  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&lt; 0,0001</a:t>
            </a:r>
            <a:endParaRPr lang="es-UY" sz="2800" b="1" dirty="0" smtClean="0">
              <a:latin typeface="Arial" pitchFamily="34" charset="0"/>
              <a:cs typeface="Arial" pitchFamily="34" charset="0"/>
            </a:endParaRPr>
          </a:p>
          <a:p>
            <a:endParaRPr lang="es-UY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UY" sz="2800" b="1" dirty="0" smtClean="0">
                <a:latin typeface="Arial" pitchFamily="34" charset="0"/>
                <a:cs typeface="Arial" pitchFamily="34" charset="0"/>
              </a:rPr>
              <a:t>El rango de ETV es 4-13 veces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&gt; c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s-UY" sz="2800" b="1" dirty="0" err="1" smtClean="0">
                <a:latin typeface="Arial" pitchFamily="34" charset="0"/>
                <a:cs typeface="Arial" pitchFamily="34" charset="0"/>
              </a:rPr>
              <a:t>enf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UY" sz="2800" b="1" dirty="0" err="1" smtClean="0">
                <a:latin typeface="Arial" pitchFamily="34" charset="0"/>
                <a:cs typeface="Arial" pitchFamily="34" charset="0"/>
              </a:rPr>
              <a:t>metastásica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que localizada (útero, mama, riñón, cerebro, pulmón, estómago, </a:t>
            </a:r>
            <a:r>
              <a:rPr lang="es-UY" sz="2800" b="1" dirty="0" err="1" smtClean="0">
                <a:latin typeface="Arial" pitchFamily="34" charset="0"/>
                <a:cs typeface="Arial" pitchFamily="34" charset="0"/>
              </a:rPr>
              <a:t>pancreas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s-UY" dirty="0"/>
          </a:p>
        </p:txBody>
      </p:sp>
      <p:sp>
        <p:nvSpPr>
          <p:cNvPr id="4" name="3 CuadroTexto"/>
          <p:cNvSpPr txBox="1"/>
          <p:nvPr/>
        </p:nvSpPr>
        <p:spPr>
          <a:xfrm>
            <a:off x="1835696" y="5733256"/>
            <a:ext cx="736900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400" dirty="0" smtClean="0"/>
          </a:p>
          <a:p>
            <a:r>
              <a:rPr lang="en-US" sz="1400" b="1" dirty="0" smtClean="0"/>
              <a:t>J </a:t>
            </a:r>
            <a:r>
              <a:rPr lang="en-US" sz="1400" b="1" dirty="0" err="1" smtClean="0"/>
              <a:t>Clin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Oncol</a:t>
            </a:r>
            <a:r>
              <a:rPr lang="en-US" sz="1400" b="1" dirty="0" smtClean="0"/>
              <a:t>. 2009 October 10; 27(29): 4821–4826</a:t>
            </a:r>
            <a:endParaRPr lang="en-US" sz="1400" b="1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1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Guidelines Working  Group  Annals of Oncology 21 (Supplement 5): v274–v276, 2010</a:t>
            </a:r>
          </a:p>
          <a:p>
            <a:pPr lvl="0"/>
            <a:r>
              <a:rPr lang="en-US" sz="1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ASH 2010  Agnes YY Lee</a:t>
            </a:r>
            <a:endParaRPr lang="es-UY" sz="1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200" b="1" u="sng" dirty="0" smtClean="0">
                <a:effectLst/>
                <a:latin typeface="Arial" pitchFamily="34" charset="0"/>
                <a:cs typeface="Arial" pitchFamily="34" charset="0"/>
              </a:rPr>
              <a:t>AVK y tratamiento de la ETEV en el              </a:t>
            </a:r>
            <a:br>
              <a:rPr lang="es-UY" sz="3200" b="1" u="sng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s-UY" sz="3200" b="1" dirty="0" smtClean="0">
                <a:effectLst/>
                <a:latin typeface="Arial" pitchFamily="34" charset="0"/>
                <a:cs typeface="Arial" pitchFamily="34" charset="0"/>
              </a:rPr>
              <a:t>                  </a:t>
            </a:r>
            <a:r>
              <a:rPr lang="es-UY" sz="3200" b="1" u="sng" dirty="0" err="1" smtClean="0">
                <a:effectLst/>
                <a:latin typeface="Arial" pitchFamily="34" charset="0"/>
                <a:cs typeface="Arial" pitchFamily="34" charset="0"/>
              </a:rPr>
              <a:t>pte</a:t>
            </a:r>
            <a:r>
              <a:rPr lang="es-UY" sz="3200" b="1" u="sng" dirty="0" smtClean="0">
                <a:effectLst/>
                <a:latin typeface="Arial" pitchFamily="34" charset="0"/>
                <a:cs typeface="Arial" pitchFamily="34" charset="0"/>
              </a:rPr>
              <a:t>. con cáncer</a:t>
            </a:r>
            <a:endParaRPr lang="es-UY" sz="3200" b="1" u="sng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882808"/>
            <a:ext cx="8363272" cy="3994464"/>
          </a:xfrm>
          <a:solidFill>
            <a:schemeClr val="tx2">
              <a:lumMod val="25000"/>
            </a:schemeClr>
          </a:solidFill>
        </p:spPr>
        <p:txBody>
          <a:bodyPr>
            <a:normAutofit/>
          </a:bodyPr>
          <a:lstStyle/>
          <a:p>
            <a:r>
              <a:rPr lang="es-UY" sz="2800" b="1" dirty="0" smtClean="0">
                <a:latin typeface="Arial" pitchFamily="34" charset="0"/>
                <a:cs typeface="Arial" pitchFamily="34" charset="0"/>
              </a:rPr>
              <a:t>malnutrición</a:t>
            </a:r>
          </a:p>
          <a:p>
            <a:r>
              <a:rPr lang="es-UY" sz="2800" b="1" dirty="0" err="1" smtClean="0">
                <a:latin typeface="Arial" pitchFamily="34" charset="0"/>
                <a:cs typeface="Arial" pitchFamily="34" charset="0"/>
              </a:rPr>
              <a:t>multimedicado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    interacción medicamentosa</a:t>
            </a:r>
          </a:p>
          <a:p>
            <a:r>
              <a:rPr lang="es-UY" sz="2800" b="1" dirty="0" smtClean="0">
                <a:latin typeface="Arial" pitchFamily="34" charset="0"/>
                <a:cs typeface="Arial" pitchFamily="34" charset="0"/>
              </a:rPr>
              <a:t>disfunción hepática</a:t>
            </a:r>
          </a:p>
          <a:p>
            <a:endParaRPr lang="es-UY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UY" sz="2800" b="1" dirty="0" smtClean="0">
                <a:latin typeface="Arial" pitchFamily="34" charset="0"/>
                <a:cs typeface="Arial" pitchFamily="34" charset="0"/>
              </a:rPr>
              <a:t>fluctuación del INR</a:t>
            </a:r>
          </a:p>
          <a:p>
            <a:pPr>
              <a:buNone/>
            </a:pP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buNone/>
            </a:pP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Se prefiere el uso de las HBPM (G 1 A)</a:t>
            </a:r>
            <a:endParaRPr lang="es-UY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Flecha abajo"/>
          <p:cNvSpPr/>
          <p:nvPr/>
        </p:nvSpPr>
        <p:spPr>
          <a:xfrm>
            <a:off x="2483768" y="4437112"/>
            <a:ext cx="2880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6" name="5 CuadroTexto"/>
          <p:cNvSpPr txBox="1"/>
          <p:nvPr/>
        </p:nvSpPr>
        <p:spPr>
          <a:xfrm>
            <a:off x="4001270" y="6309320"/>
            <a:ext cx="4963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Annals of Oncology 21 (Supplement 5): v274–v276, 2010</a:t>
            </a:r>
            <a:endParaRPr lang="es-UY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Flecha derecha"/>
          <p:cNvSpPr/>
          <p:nvPr/>
        </p:nvSpPr>
        <p:spPr>
          <a:xfrm>
            <a:off x="3491880" y="2663201"/>
            <a:ext cx="36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3429000"/>
            <a:ext cx="8568952" cy="208823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     Annals of Oncology 21 (Supplement 5): v274–v276, 2010</a:t>
            </a:r>
            <a:endParaRPr lang="es-UY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                                                  ESMO 2010</a:t>
            </a:r>
          </a:p>
          <a:p>
            <a:pPr>
              <a:buNone/>
            </a:pPr>
            <a:endParaRPr lang="es-UY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              CHEST 2008; 133: 454S-545S</a:t>
            </a:r>
          </a:p>
          <a:p>
            <a:endParaRPr lang="es-UY" dirty="0" smtClean="0"/>
          </a:p>
          <a:p>
            <a:pPr>
              <a:buNone/>
            </a:pPr>
            <a:endParaRPr lang="es-UY" dirty="0"/>
          </a:p>
        </p:txBody>
      </p:sp>
      <p:sp>
        <p:nvSpPr>
          <p:cNvPr id="6" name="5 CuadroTexto"/>
          <p:cNvSpPr txBox="1"/>
          <p:nvPr/>
        </p:nvSpPr>
        <p:spPr>
          <a:xfrm>
            <a:off x="1183879" y="620688"/>
            <a:ext cx="70148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3200" b="1" u="sng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latin typeface="Arial" pitchFamily="34" charset="0"/>
                <a:ea typeface="+mj-ea"/>
                <a:cs typeface="Arial" pitchFamily="34" charset="0"/>
              </a:rPr>
              <a:t>Tratamiento TEV en </a:t>
            </a:r>
            <a:r>
              <a:rPr lang="es-UY" sz="3200" b="1" u="sng" dirty="0" err="1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latin typeface="Arial" pitchFamily="34" charset="0"/>
                <a:ea typeface="+mj-ea"/>
                <a:cs typeface="Arial" pitchFamily="34" charset="0"/>
              </a:rPr>
              <a:t>pte</a:t>
            </a:r>
            <a:r>
              <a:rPr lang="es-UY" sz="3200" b="1" u="sng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latin typeface="Arial" pitchFamily="34" charset="0"/>
                <a:ea typeface="+mj-ea"/>
                <a:cs typeface="Arial" pitchFamily="34" charset="0"/>
              </a:rPr>
              <a:t> con cáncer</a:t>
            </a:r>
            <a:endParaRPr lang="es-UY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64755" y="1700808"/>
            <a:ext cx="8167685" cy="904863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pPr marL="448056" lvl="0" indent="-384048" algn="ctr">
              <a:spcBef>
                <a:spcPct val="20000"/>
              </a:spcBef>
              <a:buClr>
                <a:srgbClr val="FF388C"/>
              </a:buClr>
              <a:buSzPct val="80000"/>
            </a:pPr>
            <a:r>
              <a:rPr lang="es-UY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Para el tratamiento del TEV y para la prevención</a:t>
            </a:r>
          </a:p>
          <a:p>
            <a:pPr marL="448056" lvl="0" indent="-384048" algn="ctr">
              <a:spcBef>
                <a:spcPct val="20000"/>
              </a:spcBef>
              <a:buClr>
                <a:srgbClr val="FF388C"/>
              </a:buClr>
              <a:buSzPct val="80000"/>
            </a:pPr>
            <a:r>
              <a:rPr lang="es-UY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se recomienda HBPM sobre los AVK (G1A)</a:t>
            </a:r>
            <a:endParaRPr lang="es-UY" dirty="0"/>
          </a:p>
        </p:txBody>
      </p:sp>
      <p:sp>
        <p:nvSpPr>
          <p:cNvPr id="13" name="12 Rectángulo"/>
          <p:cNvSpPr/>
          <p:nvPr/>
        </p:nvSpPr>
        <p:spPr>
          <a:xfrm>
            <a:off x="395536" y="1700808"/>
            <a:ext cx="8136904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s-UY" sz="3200" b="1" u="sng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Tratamiento ETEV en </a:t>
            </a:r>
            <a:r>
              <a:rPr lang="es-UY" sz="3200" b="1" u="sng" dirty="0" err="1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pte</a:t>
            </a:r>
            <a:r>
              <a:rPr lang="es-UY" sz="3200" b="1" u="sng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 con cáncer</a:t>
            </a:r>
            <a:br>
              <a:rPr lang="es-UY" sz="3200" b="1" u="sng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s-UY" sz="3200" b="1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          </a:t>
            </a:r>
            <a:r>
              <a:rPr lang="es-UY" sz="3200" b="1" u="sng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nuevos anticoagulantes</a:t>
            </a:r>
            <a:endParaRPr lang="es-UY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539552" y="2132856"/>
            <a:ext cx="82839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48056" lvl="0" indent="-384048">
              <a:spcBef>
                <a:spcPct val="20000"/>
              </a:spcBef>
              <a:buClr>
                <a:srgbClr val="FF388C"/>
              </a:buClr>
              <a:buSzPct val="80000"/>
            </a:pPr>
            <a:r>
              <a:rPr lang="en-US" sz="28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EINSTEIN DVT,EP  </a:t>
            </a:r>
            <a:r>
              <a:rPr lang="en-US" sz="2800" b="1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Rivaroxaban</a:t>
            </a:r>
            <a:r>
              <a:rPr lang="en-US" sz="28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vs</a:t>
            </a:r>
            <a:r>
              <a:rPr lang="en-US" sz="28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HBPM/ AVK 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2953800"/>
          </a:xfrm>
        </p:spPr>
        <p:txBody>
          <a:bodyPr/>
          <a:lstStyle/>
          <a:p>
            <a:r>
              <a:rPr lang="es-UY" sz="2800" b="1" dirty="0" smtClean="0">
                <a:latin typeface="Arial" charset="0"/>
                <a:cs typeface="Arial" charset="0"/>
              </a:rPr>
              <a:t>Reducción nº de eventos 33%. P </a:t>
            </a:r>
            <a:r>
              <a:rPr lang="en-US" sz="2800" b="1" dirty="0" smtClean="0">
                <a:latin typeface="Arial" charset="0"/>
                <a:cs typeface="Arial" charset="0"/>
              </a:rPr>
              <a:t>&lt; 0,0001.</a:t>
            </a:r>
          </a:p>
          <a:p>
            <a:endParaRPr lang="en-US" sz="2800" b="1" dirty="0" smtClean="0">
              <a:latin typeface="Arial" charset="0"/>
              <a:cs typeface="Arial" charset="0"/>
            </a:endParaRPr>
          </a:p>
          <a:p>
            <a:r>
              <a:rPr lang="en-US" sz="2800" b="1" dirty="0" err="1" smtClean="0">
                <a:latin typeface="Arial" charset="0"/>
                <a:cs typeface="Arial" charset="0"/>
              </a:rPr>
              <a:t>Similares</a:t>
            </a:r>
            <a:r>
              <a:rPr lang="en-US" sz="2800" b="1" dirty="0" smtClean="0">
                <a:latin typeface="Arial" charset="0"/>
                <a:cs typeface="Arial" charset="0"/>
              </a:rPr>
              <a:t>  </a:t>
            </a:r>
            <a:r>
              <a:rPr lang="en-US" sz="2800" b="1" dirty="0" err="1" smtClean="0">
                <a:latin typeface="Arial" charset="0"/>
                <a:cs typeface="Arial" charset="0"/>
              </a:rPr>
              <a:t>tasas</a:t>
            </a:r>
            <a:r>
              <a:rPr lang="en-US" sz="2800" b="1" dirty="0" smtClean="0">
                <a:latin typeface="Arial" charset="0"/>
                <a:cs typeface="Arial" charset="0"/>
              </a:rPr>
              <a:t> de </a:t>
            </a:r>
            <a:r>
              <a:rPr lang="en-US" sz="2800" b="1" dirty="0" err="1" smtClean="0">
                <a:latin typeface="Arial" charset="0"/>
                <a:cs typeface="Arial" charset="0"/>
              </a:rPr>
              <a:t>sangrados</a:t>
            </a:r>
            <a:r>
              <a:rPr lang="en-US" sz="2800" b="1" dirty="0" smtClean="0">
                <a:latin typeface="Arial" charset="0"/>
                <a:cs typeface="Arial" charset="0"/>
              </a:rPr>
              <a:t>. </a:t>
            </a:r>
          </a:p>
          <a:p>
            <a:endParaRPr lang="en-US" sz="2800" b="1" dirty="0" smtClean="0">
              <a:latin typeface="Arial" charset="0"/>
              <a:cs typeface="Arial" charset="0"/>
            </a:endParaRPr>
          </a:p>
          <a:p>
            <a:r>
              <a:rPr lang="en-US" sz="2800" b="1" dirty="0" err="1" smtClean="0">
                <a:latin typeface="Arial" charset="0"/>
                <a:cs typeface="Arial" charset="0"/>
              </a:rPr>
              <a:t>Menor</a:t>
            </a:r>
            <a:r>
              <a:rPr lang="en-US" sz="2800" b="1" dirty="0" smtClean="0">
                <a:latin typeface="Arial" charset="0"/>
                <a:cs typeface="Arial" charset="0"/>
              </a:rPr>
              <a:t> </a:t>
            </a:r>
            <a:r>
              <a:rPr lang="en-US" sz="2800" b="1" dirty="0" err="1" smtClean="0">
                <a:latin typeface="Arial" charset="0"/>
                <a:cs typeface="Arial" charset="0"/>
              </a:rPr>
              <a:t>mortalidad</a:t>
            </a:r>
            <a:r>
              <a:rPr lang="en-US" sz="2800" b="1" dirty="0" smtClean="0">
                <a:latin typeface="Arial" charset="0"/>
                <a:cs typeface="Arial" charset="0"/>
              </a:rPr>
              <a:t> total.</a:t>
            </a:r>
            <a:endParaRPr lang="es-UY" sz="2800" b="1" dirty="0"/>
          </a:p>
        </p:txBody>
      </p:sp>
      <p:sp>
        <p:nvSpPr>
          <p:cNvPr id="6" name="5 Rectángulo"/>
          <p:cNvSpPr/>
          <p:nvPr/>
        </p:nvSpPr>
        <p:spPr>
          <a:xfrm>
            <a:off x="467544" y="3068960"/>
            <a:ext cx="8208912" cy="29523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562893"/>
            <a:ext cx="7905750" cy="7778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3200" b="1" u="sng" dirty="0" err="1" smtClean="0">
                <a:effectLst/>
                <a:latin typeface="Arial" pitchFamily="34" charset="0"/>
                <a:cs typeface="Arial" pitchFamily="34" charset="0"/>
              </a:rPr>
              <a:t>Prevenci</a:t>
            </a:r>
            <a:r>
              <a:rPr lang="es-UY" sz="3200" b="1" u="sng" dirty="0" err="1" smtClean="0">
                <a:effectLst/>
                <a:latin typeface="Arial" pitchFamily="34" charset="0"/>
                <a:cs typeface="Arial" pitchFamily="34" charset="0"/>
              </a:rPr>
              <a:t>ón</a:t>
            </a:r>
            <a:r>
              <a:rPr lang="es-UY" sz="3200" b="1" u="sng" dirty="0" smtClean="0">
                <a:effectLst/>
                <a:latin typeface="Arial" pitchFamily="34" charset="0"/>
                <a:cs typeface="Arial" pitchFamily="34" charset="0"/>
              </a:rPr>
              <a:t> secundaria de trombosis</a:t>
            </a:r>
            <a:br>
              <a:rPr lang="es-UY" sz="3200" b="1" u="sng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s-UY" sz="3200" b="1" dirty="0" smtClean="0">
                <a:effectLst/>
                <a:latin typeface="Arial" pitchFamily="34" charset="0"/>
                <a:cs typeface="Arial" pitchFamily="34" charset="0"/>
              </a:rPr>
              <a:t>                    </a:t>
            </a:r>
            <a:r>
              <a:rPr lang="es-UY" sz="3200" b="1" u="sng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s-UY" sz="3200" b="1" u="sng" dirty="0" err="1" smtClean="0">
                <a:effectLst/>
                <a:latin typeface="Arial" pitchFamily="34" charset="0"/>
                <a:cs typeface="Arial" pitchFamily="34" charset="0"/>
              </a:rPr>
              <a:t>Rivaroxaban</a:t>
            </a:r>
            <a:endParaRPr lang="en-GB" sz="3200" b="1" u="sng" dirty="0" smtClean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708920"/>
            <a:ext cx="8352927" cy="3600401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 altLang="zh-CN" sz="24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RRR  de 82%  </a:t>
            </a:r>
            <a:r>
              <a:rPr lang="en-US" altLang="zh-CN" sz="2400" b="1" dirty="0" err="1" smtClean="0">
                <a:latin typeface="Arial" pitchFamily="34" charset="0"/>
                <a:ea typeface="SimSun" pitchFamily="2" charset="-122"/>
                <a:cs typeface="Arial" pitchFamily="34" charset="0"/>
              </a:rPr>
              <a:t>reducción</a:t>
            </a:r>
            <a:r>
              <a:rPr lang="en-US" altLang="zh-CN" sz="24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de </a:t>
            </a:r>
            <a:r>
              <a:rPr lang="en-US" altLang="zh-CN" sz="2400" b="1" dirty="0" err="1" smtClean="0">
                <a:latin typeface="Arial" pitchFamily="34" charset="0"/>
                <a:ea typeface="SimSun" pitchFamily="2" charset="-122"/>
                <a:cs typeface="Arial" pitchFamily="34" charset="0"/>
              </a:rPr>
              <a:t>recurrencia</a:t>
            </a:r>
            <a:r>
              <a:rPr lang="en-US" altLang="zh-CN" sz="24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de  </a:t>
            </a:r>
          </a:p>
          <a:p>
            <a:pPr lvl="1">
              <a:lnSpc>
                <a:spcPct val="90000"/>
              </a:lnSpc>
              <a:buNone/>
            </a:pPr>
            <a:r>
              <a:rPr lang="en-US" altLang="zh-CN" sz="24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                    ETEV(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b="1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&lt;0.0001) 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altLang="zh-CN" sz="2400" b="1" dirty="0" smtClean="0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altLang="zh-CN" sz="24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Baja </a:t>
            </a:r>
            <a:r>
              <a:rPr lang="en-US" altLang="zh-CN" sz="2400" b="1" dirty="0" err="1" smtClean="0">
                <a:latin typeface="Arial" pitchFamily="34" charset="0"/>
                <a:ea typeface="SimSun" pitchFamily="2" charset="-122"/>
                <a:cs typeface="Arial" pitchFamily="34" charset="0"/>
              </a:rPr>
              <a:t>incidencia</a:t>
            </a:r>
            <a:r>
              <a:rPr lang="en-US" altLang="zh-CN" sz="24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de </a:t>
            </a:r>
            <a:r>
              <a:rPr lang="en-US" altLang="zh-CN" sz="2400" b="1" dirty="0" err="1" smtClean="0">
                <a:latin typeface="Arial" pitchFamily="34" charset="0"/>
                <a:ea typeface="SimSun" pitchFamily="2" charset="-122"/>
                <a:cs typeface="Arial" pitchFamily="34" charset="0"/>
              </a:rPr>
              <a:t>sangrado</a:t>
            </a:r>
            <a:r>
              <a:rPr lang="en-US" altLang="zh-CN" sz="24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mayor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altLang="zh-CN" sz="24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                      (0.7%; </a:t>
            </a:r>
            <a:r>
              <a:rPr lang="en-US" altLang="zh-CN" sz="2400" b="1" i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p</a:t>
            </a:r>
            <a:r>
              <a:rPr lang="en-US" altLang="zh-CN" sz="24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=0.11) 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altLang="zh-CN" sz="2400" b="1" dirty="0" smtClean="0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altLang="zh-CN" sz="24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Modesto </a:t>
            </a:r>
            <a:r>
              <a:rPr lang="en-US" altLang="zh-CN" sz="2400" b="1" dirty="0" err="1" smtClean="0">
                <a:latin typeface="Arial" pitchFamily="34" charset="0"/>
                <a:ea typeface="SimSun" pitchFamily="2" charset="-122"/>
                <a:cs typeface="Arial" pitchFamily="34" charset="0"/>
              </a:rPr>
              <a:t>incremento</a:t>
            </a:r>
            <a:r>
              <a:rPr lang="en-US" altLang="zh-CN" sz="24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de </a:t>
            </a:r>
            <a:r>
              <a:rPr lang="en-US" altLang="zh-CN" sz="2400" b="1" dirty="0" err="1" smtClean="0">
                <a:latin typeface="Arial" pitchFamily="34" charset="0"/>
                <a:ea typeface="SimSun" pitchFamily="2" charset="-122"/>
                <a:cs typeface="Arial" pitchFamily="34" charset="0"/>
              </a:rPr>
              <a:t>sangrado</a:t>
            </a:r>
            <a:r>
              <a:rPr lang="en-US" altLang="zh-CN" sz="24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no </a:t>
            </a:r>
          </a:p>
          <a:p>
            <a:pPr lvl="1">
              <a:lnSpc>
                <a:spcPct val="90000"/>
              </a:lnSpc>
              <a:buNone/>
            </a:pPr>
            <a:r>
              <a:rPr lang="en-US" altLang="zh-CN" sz="24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          mayor.(5.4% </a:t>
            </a:r>
            <a:r>
              <a:rPr lang="en-US" altLang="zh-CN" sz="2400" b="1" dirty="0" err="1" smtClean="0">
                <a:latin typeface="Arial" pitchFamily="34" charset="0"/>
                <a:ea typeface="SimSun" pitchFamily="2" charset="-122"/>
                <a:cs typeface="Arial" pitchFamily="34" charset="0"/>
              </a:rPr>
              <a:t>vs</a:t>
            </a:r>
            <a:r>
              <a:rPr lang="en-US" altLang="zh-CN" sz="24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1.2% </a:t>
            </a:r>
            <a:r>
              <a:rPr lang="en-GB" sz="2400" b="1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&lt;0.01</a:t>
            </a:r>
            <a:r>
              <a:rPr lang="en-US" altLang="zh-CN" sz="24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altLang="zh-CN" sz="2800" b="1" dirty="0" smtClean="0">
              <a:ea typeface="SimSun" pitchFamily="2" charset="-122"/>
            </a:endParaRPr>
          </a:p>
        </p:txBody>
      </p:sp>
      <p:pic>
        <p:nvPicPr>
          <p:cNvPr id="50180" name="Picture 6" descr="EINSTEIN_eX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5463" y="6411913"/>
            <a:ext cx="2141537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899592" y="1988840"/>
            <a:ext cx="6853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EINSTEIN EXT </a:t>
            </a:r>
            <a:r>
              <a:rPr lang="en-US" altLang="zh-CN" sz="2800" b="1" dirty="0" err="1" smtClean="0">
                <a:latin typeface="Arial" pitchFamily="34" charset="0"/>
                <a:ea typeface="SimSun" pitchFamily="2" charset="-122"/>
                <a:cs typeface="Arial" pitchFamily="34" charset="0"/>
              </a:rPr>
              <a:t>Rivaroxaban</a:t>
            </a:r>
            <a:r>
              <a:rPr lang="en-US" altLang="zh-CN" sz="28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lang="en-US" altLang="zh-CN" sz="2800" b="1" dirty="0" err="1" smtClean="0">
                <a:latin typeface="Arial" pitchFamily="34" charset="0"/>
                <a:ea typeface="SimSun" pitchFamily="2" charset="-122"/>
                <a:cs typeface="Arial" pitchFamily="34" charset="0"/>
              </a:rPr>
              <a:t>vs</a:t>
            </a:r>
            <a:r>
              <a:rPr lang="en-US" altLang="zh-CN" sz="28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placebo</a:t>
            </a:r>
            <a:endParaRPr lang="es-UY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51992" y="2141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UY" dirty="0"/>
          </a:p>
        </p:txBody>
      </p:sp>
      <p:sp>
        <p:nvSpPr>
          <p:cNvPr id="7" name="6 Rectángulo"/>
          <p:cNvSpPr/>
          <p:nvPr/>
        </p:nvSpPr>
        <p:spPr>
          <a:xfrm>
            <a:off x="467544" y="2708920"/>
            <a:ext cx="8280920" cy="34563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399032"/>
          </a:xfrm>
        </p:spPr>
        <p:txBody>
          <a:bodyPr>
            <a:normAutofit/>
          </a:bodyPr>
          <a:lstStyle/>
          <a:p>
            <a:r>
              <a:rPr lang="es-ES" sz="3200" b="1" dirty="0" smtClean="0">
                <a:solidFill>
                  <a:schemeClr val="accent1"/>
                </a:solidFill>
                <a:effectLst/>
                <a:latin typeface="Arial" pitchFamily="34" charset="0"/>
                <a:cs typeface="Arial" pitchFamily="34" charset="0"/>
              </a:rPr>
              <a:t>         </a:t>
            </a:r>
            <a:r>
              <a:rPr lang="es-ES" sz="3200" b="1" u="sng" dirty="0" smtClean="0">
                <a:solidFill>
                  <a:schemeClr val="accent1"/>
                </a:solidFill>
                <a:effectLst/>
                <a:latin typeface="Arial" pitchFamily="34" charset="0"/>
                <a:cs typeface="Arial" pitchFamily="34" charset="0"/>
              </a:rPr>
              <a:t>Tratamiento agudo del TEV</a:t>
            </a:r>
            <a:br>
              <a:rPr lang="es-ES" sz="3200" b="1" u="sng" dirty="0" smtClean="0">
                <a:solidFill>
                  <a:schemeClr val="accent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s-ES" sz="3200" b="1" dirty="0" smtClean="0">
                <a:solidFill>
                  <a:schemeClr val="accent1"/>
                </a:solidFill>
                <a:effectLst/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es-ES" sz="3200" b="1" u="sng" dirty="0" err="1" smtClean="0">
                <a:solidFill>
                  <a:schemeClr val="accent1"/>
                </a:solidFill>
                <a:effectLst/>
                <a:latin typeface="Arial" pitchFamily="34" charset="0"/>
                <a:cs typeface="Arial" pitchFamily="34" charset="0"/>
              </a:rPr>
              <a:t>Dabigatran</a:t>
            </a:r>
            <a:endParaRPr lang="es-UY" sz="3200" dirty="0"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s-ES" sz="3200" b="1" dirty="0" smtClean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s-ES" sz="3200" b="1" u="sng" dirty="0" smtClean="0">
                <a:solidFill>
                  <a:srgbClr val="FF00FF"/>
                </a:solidFill>
                <a:latin typeface="Arial" charset="0"/>
              </a:rPr>
              <a:t>RE-COVER</a:t>
            </a:r>
            <a:endParaRPr lang="es-ES" sz="2800" b="1" dirty="0" smtClean="0">
              <a:solidFill>
                <a:srgbClr val="FFFFFF"/>
              </a:solidFill>
              <a:latin typeface="Arial" charset="0"/>
            </a:endParaRP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s-ES" sz="2800" b="1" dirty="0" err="1" smtClean="0">
                <a:solidFill>
                  <a:srgbClr val="FFFFFF"/>
                </a:solidFill>
                <a:latin typeface="Arial" charset="0"/>
              </a:rPr>
              <a:t>Dabigatran</a:t>
            </a:r>
            <a:r>
              <a:rPr lang="es-ES" sz="2800" b="1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s-ES" sz="2800" b="1" dirty="0" err="1" smtClean="0">
                <a:solidFill>
                  <a:srgbClr val="FFFFFF"/>
                </a:solidFill>
                <a:latin typeface="Arial" charset="0"/>
              </a:rPr>
              <a:t>etexilato</a:t>
            </a:r>
            <a:r>
              <a:rPr lang="es-ES" sz="2800" b="1" dirty="0" smtClean="0">
                <a:solidFill>
                  <a:srgbClr val="FFFFFF"/>
                </a:solidFill>
                <a:latin typeface="Arial" charset="0"/>
              </a:rPr>
              <a:t>  vs.  </a:t>
            </a:r>
            <a:r>
              <a:rPr lang="es-ES" sz="2800" b="1" dirty="0" err="1" smtClean="0">
                <a:solidFill>
                  <a:srgbClr val="FFFFFF"/>
                </a:solidFill>
                <a:latin typeface="Arial" charset="0"/>
              </a:rPr>
              <a:t>Warfarina</a:t>
            </a:r>
            <a:r>
              <a:rPr lang="es-ES" sz="2800" b="1" dirty="0" smtClean="0">
                <a:solidFill>
                  <a:srgbClr val="FFFFFF"/>
                </a:solidFill>
                <a:latin typeface="Arial" charset="0"/>
              </a:rPr>
              <a:t>  INR 2-3                      </a:t>
            </a: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s-ES" sz="2800" b="1" dirty="0" smtClean="0">
                <a:solidFill>
                  <a:srgbClr val="FFFFFF"/>
                </a:solidFill>
                <a:latin typeface="Arial" charset="0"/>
              </a:rPr>
              <a:t>                               x 6 meses</a:t>
            </a: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s-ES" sz="2800" b="1" dirty="0" smtClean="0">
                <a:solidFill>
                  <a:srgbClr val="FFFFFF"/>
                </a:solidFill>
                <a:latin typeface="Arial" charset="0"/>
              </a:rPr>
              <a:t>  luego de terapia inicial (5 – 10 d)   </a:t>
            </a: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s-ES" sz="2800" b="1" dirty="0" smtClean="0">
                <a:solidFill>
                  <a:srgbClr val="FFFFFF"/>
                </a:solidFill>
                <a:latin typeface="Arial" charset="0"/>
              </a:rPr>
              <a:t>  c/anticoagulante parenteral</a:t>
            </a:r>
            <a:endParaRPr lang="es-UY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s-ES" sz="3200" b="1" dirty="0" smtClean="0">
                <a:solidFill>
                  <a:schemeClr val="accent1"/>
                </a:solidFill>
                <a:effectLst/>
                <a:latin typeface="Arial" charset="0"/>
              </a:rPr>
              <a:t>      </a:t>
            </a:r>
            <a:r>
              <a:rPr lang="es-ES" sz="3200" b="1" u="sng" dirty="0" smtClean="0">
                <a:solidFill>
                  <a:schemeClr val="accent1"/>
                </a:solidFill>
                <a:effectLst/>
                <a:latin typeface="Arial" charset="0"/>
              </a:rPr>
              <a:t>Prevención secundaria del TEV</a:t>
            </a:r>
            <a:r>
              <a:rPr lang="es-ES" sz="3200" b="1" u="sng" dirty="0" smtClean="0">
                <a:solidFill>
                  <a:srgbClr val="FFFF00"/>
                </a:solidFill>
                <a:latin typeface="Arial" charset="0"/>
              </a:rPr>
              <a:t/>
            </a:r>
            <a:br>
              <a:rPr lang="es-ES" sz="3200" b="1" u="sng" dirty="0" smtClean="0">
                <a:solidFill>
                  <a:srgbClr val="FFFF00"/>
                </a:solidFill>
                <a:latin typeface="Arial" charset="0"/>
              </a:rPr>
            </a:br>
            <a:r>
              <a:rPr lang="es-ES" sz="3200" b="1" dirty="0" smtClean="0">
                <a:solidFill>
                  <a:srgbClr val="FFFF00"/>
                </a:solidFill>
                <a:latin typeface="Arial" charset="0"/>
              </a:rPr>
              <a:t>                      </a:t>
            </a:r>
            <a:r>
              <a:rPr lang="es-ES" sz="3200" b="1" u="sng" dirty="0" err="1" smtClean="0">
                <a:solidFill>
                  <a:schemeClr val="accent1"/>
                </a:solidFill>
                <a:effectLst/>
                <a:latin typeface="Arial" charset="0"/>
              </a:rPr>
              <a:t>Dabigatran</a:t>
            </a:r>
            <a:endParaRPr lang="es-UY" sz="3200" dirty="0">
              <a:solidFill>
                <a:schemeClr val="accent1"/>
              </a:solidFill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882808"/>
            <a:ext cx="8435280" cy="4572000"/>
          </a:xfrm>
        </p:spPr>
        <p:txBody>
          <a:bodyPr>
            <a:normAutofit/>
          </a:bodyPr>
          <a:lstStyle/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endParaRPr lang="es-ES" sz="2800" b="1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s-ES" sz="2400" b="1" u="sng" dirty="0" smtClean="0">
                <a:solidFill>
                  <a:srgbClr val="FF00FF"/>
                </a:solidFill>
                <a:latin typeface="Arial" charset="0"/>
              </a:rPr>
              <a:t>RE-MEDY </a:t>
            </a:r>
            <a:r>
              <a:rPr lang="es-ES" sz="2400" b="1" dirty="0" smtClean="0">
                <a:solidFill>
                  <a:srgbClr val="FF00FF"/>
                </a:solidFill>
                <a:latin typeface="Arial" charset="0"/>
              </a:rPr>
              <a:t>     </a:t>
            </a:r>
            <a:r>
              <a:rPr lang="es-ES" sz="2400" b="1" dirty="0" err="1" smtClean="0">
                <a:solidFill>
                  <a:srgbClr val="FFFFFF"/>
                </a:solidFill>
                <a:latin typeface="Arial" charset="0"/>
              </a:rPr>
              <a:t>dabigatrán</a:t>
            </a:r>
            <a:r>
              <a:rPr lang="es-ES" sz="2400" b="1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s-ES" sz="2400" b="1" dirty="0" err="1" smtClean="0">
                <a:solidFill>
                  <a:srgbClr val="FFFFFF"/>
                </a:solidFill>
                <a:latin typeface="Arial" charset="0"/>
              </a:rPr>
              <a:t>etexilato</a:t>
            </a:r>
            <a:r>
              <a:rPr lang="es-ES" sz="2400" b="1" dirty="0" smtClean="0">
                <a:solidFill>
                  <a:srgbClr val="FFFFFF"/>
                </a:solidFill>
                <a:latin typeface="Arial" charset="0"/>
              </a:rPr>
              <a:t> vs </a:t>
            </a:r>
            <a:r>
              <a:rPr lang="es-ES" sz="2400" b="1" dirty="0" err="1" smtClean="0">
                <a:solidFill>
                  <a:srgbClr val="FFFFFF"/>
                </a:solidFill>
                <a:latin typeface="Arial" charset="0"/>
              </a:rPr>
              <a:t>warfarina</a:t>
            </a:r>
            <a:r>
              <a:rPr lang="es-ES" sz="2400" b="1" dirty="0" smtClean="0">
                <a:solidFill>
                  <a:srgbClr val="FFFFFF"/>
                </a:solidFill>
                <a:latin typeface="Arial" charset="0"/>
              </a:rPr>
              <a:t>  INR 2-3</a:t>
            </a: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s-ES" sz="2400" b="1" dirty="0" smtClean="0">
                <a:solidFill>
                  <a:srgbClr val="FFFFFF"/>
                </a:solidFill>
                <a:latin typeface="Arial" charset="0"/>
              </a:rPr>
              <a:t>                                   mantenido x 18 meses</a:t>
            </a: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endParaRPr lang="es-ES" sz="2400" b="1" dirty="0" smtClean="0">
              <a:solidFill>
                <a:srgbClr val="FFFFFF"/>
              </a:solidFill>
              <a:latin typeface="Arial" charset="0"/>
            </a:endParaRP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s-ES" sz="2400" b="1" u="sng" dirty="0" smtClean="0">
                <a:solidFill>
                  <a:srgbClr val="FF00FF"/>
                </a:solidFill>
                <a:latin typeface="Arial" charset="0"/>
              </a:rPr>
              <a:t>RE-SONATE</a:t>
            </a:r>
            <a:r>
              <a:rPr lang="es-ES" sz="2400" b="1" dirty="0" smtClean="0">
                <a:solidFill>
                  <a:srgbClr val="000000"/>
                </a:solidFill>
                <a:latin typeface="Arial" charset="0"/>
              </a:rPr>
              <a:t>   </a:t>
            </a:r>
            <a:r>
              <a:rPr lang="es-ES" sz="2400" b="1" dirty="0" err="1" smtClean="0">
                <a:solidFill>
                  <a:srgbClr val="FFFFFF"/>
                </a:solidFill>
                <a:latin typeface="Arial" charset="0"/>
              </a:rPr>
              <a:t>dabigatrán</a:t>
            </a:r>
            <a:r>
              <a:rPr lang="es-ES" sz="2400" b="1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s-ES" sz="2400" b="1" dirty="0" err="1" smtClean="0">
                <a:solidFill>
                  <a:srgbClr val="FFFFFF"/>
                </a:solidFill>
                <a:latin typeface="Arial" charset="0"/>
              </a:rPr>
              <a:t>etexilato</a:t>
            </a:r>
            <a:r>
              <a:rPr lang="es-ES" sz="2400" b="1" dirty="0" smtClean="0">
                <a:solidFill>
                  <a:srgbClr val="FFFFFF"/>
                </a:solidFill>
                <a:latin typeface="Arial" charset="0"/>
              </a:rPr>
              <a:t>  vs. placebo</a:t>
            </a: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s-ES" sz="2400" b="1" dirty="0" smtClean="0">
                <a:solidFill>
                  <a:srgbClr val="FFFFFF"/>
                </a:solidFill>
                <a:latin typeface="Arial" charset="0"/>
              </a:rPr>
              <a:t>                                  mantenido x 6 meses </a:t>
            </a:r>
          </a:p>
          <a:p>
            <a:endParaRPr lang="es-U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200" b="1" u="sng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Tratamiento ETEV en </a:t>
            </a:r>
            <a:r>
              <a:rPr lang="es-UY" sz="3200" b="1" u="sng" dirty="0" err="1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pte</a:t>
            </a:r>
            <a:r>
              <a:rPr lang="es-UY" sz="3200" b="1" u="sng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 con cáncer</a:t>
            </a:r>
            <a:br>
              <a:rPr lang="es-UY" sz="3200" b="1" u="sng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s-UY" sz="3200" b="1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          </a:t>
            </a:r>
            <a:r>
              <a:rPr lang="es-UY" sz="3200" b="1" u="sng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nuevos anticoagulantes</a:t>
            </a:r>
            <a:endParaRPr lang="es-UY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29208" y="1882808"/>
            <a:ext cx="8075240" cy="4572000"/>
          </a:xfrm>
          <a:solidFill>
            <a:schemeClr val="tx2">
              <a:lumMod val="2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         Son pocos los pacientes con cáncer  </a:t>
            </a:r>
          </a:p>
          <a:p>
            <a:pPr>
              <a:buNone/>
            </a:pP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                </a:t>
            </a:r>
            <a:r>
              <a:rPr lang="es-UY" sz="2800" b="1" dirty="0" err="1" smtClean="0">
                <a:latin typeface="Arial" pitchFamily="34" charset="0"/>
                <a:cs typeface="Arial" pitchFamily="34" charset="0"/>
              </a:rPr>
              <a:t>incluídos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en estos estudios</a:t>
            </a:r>
          </a:p>
          <a:p>
            <a:pPr>
              <a:buNone/>
            </a:pPr>
            <a:endParaRPr lang="es-UY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UY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   Drogas prometedoras pero se necesitan</a:t>
            </a:r>
          </a:p>
          <a:p>
            <a:pPr>
              <a:buNone/>
            </a:pP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   estudios comparativos para valorar sus </a:t>
            </a:r>
          </a:p>
          <a:p>
            <a:pPr>
              <a:buNone/>
            </a:pP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   verdaderos beneficios en este grupo de   </a:t>
            </a:r>
          </a:p>
          <a:p>
            <a:pPr>
              <a:buNone/>
            </a:pP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                              pacientes</a:t>
            </a:r>
            <a:endParaRPr lang="es-UY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Flecha abajo"/>
          <p:cNvSpPr/>
          <p:nvPr/>
        </p:nvSpPr>
        <p:spPr>
          <a:xfrm>
            <a:off x="4427984" y="3140968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dirty="0" smtClean="0"/>
              <a:t>   </a:t>
            </a:r>
            <a:endParaRPr lang="es-U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200" b="1" dirty="0" smtClean="0">
                <a:effectLst/>
                <a:latin typeface="Arial" pitchFamily="34" charset="0"/>
                <a:cs typeface="Arial" pitchFamily="34" charset="0"/>
              </a:rPr>
              <a:t>        </a:t>
            </a:r>
            <a:r>
              <a:rPr lang="es-UY" sz="3200" b="1" u="sng" dirty="0" smtClean="0">
                <a:effectLst/>
                <a:latin typeface="Arial" pitchFamily="34" charset="0"/>
                <a:cs typeface="Arial" pitchFamily="34" charset="0"/>
              </a:rPr>
              <a:t>Filtro en vena cava inferior</a:t>
            </a:r>
            <a:r>
              <a:rPr lang="es-UY" sz="3200" b="1" dirty="0" smtClean="0">
                <a:effectLst/>
                <a:latin typeface="Arial" pitchFamily="34" charset="0"/>
                <a:cs typeface="Arial" pitchFamily="34" charset="0"/>
              </a:rPr>
              <a:t>  </a:t>
            </a:r>
            <a:br>
              <a:rPr lang="es-UY" sz="3200" b="1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s-UY" sz="3200" b="1" dirty="0" smtClean="0">
                <a:effectLst/>
                <a:latin typeface="Arial" pitchFamily="34" charset="0"/>
                <a:cs typeface="Arial" pitchFamily="34" charset="0"/>
              </a:rPr>
              <a:t>                   </a:t>
            </a:r>
            <a:r>
              <a:rPr lang="es-UY" sz="3200" b="1" u="sng" dirty="0" smtClean="0">
                <a:effectLst/>
                <a:latin typeface="Arial" pitchFamily="34" charset="0"/>
                <a:cs typeface="Arial" pitchFamily="34" charset="0"/>
              </a:rPr>
              <a:t>indicaciones</a:t>
            </a:r>
            <a:endParaRPr lang="es-UY" sz="3200" b="1" u="sng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72000"/>
          </a:xfrm>
          <a:solidFill>
            <a:schemeClr val="tx2">
              <a:lumMod val="25000"/>
            </a:schemeClr>
          </a:solidFill>
        </p:spPr>
        <p:txBody>
          <a:bodyPr>
            <a:normAutofit/>
          </a:bodyPr>
          <a:lstStyle/>
          <a:p>
            <a:endParaRPr lang="es-UY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UY" sz="2800" b="1" dirty="0" smtClean="0">
                <a:latin typeface="Arial" pitchFamily="34" charset="0"/>
                <a:cs typeface="Arial" pitchFamily="34" charset="0"/>
              </a:rPr>
              <a:t>TEV recurrente a pesar de correcta </a:t>
            </a:r>
            <a:r>
              <a:rPr lang="es-UY" sz="2800" b="1" dirty="0" err="1" smtClean="0">
                <a:latin typeface="Arial" pitchFamily="34" charset="0"/>
                <a:cs typeface="Arial" pitchFamily="34" charset="0"/>
              </a:rPr>
              <a:t>anticoagulación</a:t>
            </a:r>
            <a:endParaRPr lang="es-UY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UY" sz="2800" b="1" dirty="0" smtClean="0">
                <a:latin typeface="Arial" pitchFamily="34" charset="0"/>
                <a:cs typeface="Arial" pitchFamily="34" charset="0"/>
              </a:rPr>
              <a:t>contraindicaciones para </a:t>
            </a:r>
            <a:r>
              <a:rPr lang="es-UY" sz="2800" b="1" dirty="0" err="1" smtClean="0">
                <a:latin typeface="Arial" pitchFamily="34" charset="0"/>
                <a:cs typeface="Arial" pitchFamily="34" charset="0"/>
              </a:rPr>
              <a:t>anticoagulación</a:t>
            </a:r>
            <a:endParaRPr lang="es-UY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UY" sz="2800" b="1" dirty="0" smtClean="0">
                <a:latin typeface="Arial" pitchFamily="34" charset="0"/>
                <a:cs typeface="Arial" pitchFamily="34" charset="0"/>
              </a:rPr>
              <a:t>TEV en post operatorio inmediato</a:t>
            </a:r>
          </a:p>
          <a:p>
            <a:r>
              <a:rPr lang="es-UY" sz="2800" b="1" dirty="0" smtClean="0">
                <a:latin typeface="Arial" pitchFamily="34" charset="0"/>
                <a:cs typeface="Arial" pitchFamily="34" charset="0"/>
              </a:rPr>
              <a:t>gran tumor SNC 1ario o </a:t>
            </a:r>
            <a:r>
              <a:rPr lang="es-UY" sz="2800" b="1" dirty="0" err="1" smtClean="0">
                <a:latin typeface="Arial" pitchFamily="34" charset="0"/>
                <a:cs typeface="Arial" pitchFamily="34" charset="0"/>
              </a:rPr>
              <a:t>metastásico</a:t>
            </a:r>
            <a:endParaRPr lang="es-UY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UY" sz="2800" b="1" dirty="0" smtClean="0">
                <a:latin typeface="Arial" pitchFamily="34" charset="0"/>
                <a:cs typeface="Arial" pitchFamily="34" charset="0"/>
              </a:rPr>
              <a:t>trombo libre íleo-cava</a:t>
            </a:r>
          </a:p>
          <a:p>
            <a:r>
              <a:rPr lang="es-UY" sz="2800" b="1" dirty="0" err="1" smtClean="0">
                <a:latin typeface="Arial" pitchFamily="34" charset="0"/>
                <a:cs typeface="Arial" pitchFamily="34" charset="0"/>
              </a:rPr>
              <a:t>pte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c/riesgo de falla </a:t>
            </a:r>
            <a:r>
              <a:rPr lang="es-UY" sz="2800" b="1" dirty="0" err="1" smtClean="0">
                <a:latin typeface="Arial" pitchFamily="34" charset="0"/>
                <a:cs typeface="Arial" pitchFamily="34" charset="0"/>
              </a:rPr>
              <a:t>terapeútica</a:t>
            </a:r>
            <a:endParaRPr lang="es-UY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/>
          </a:bodyPr>
          <a:lstStyle/>
          <a:p>
            <a:r>
              <a:rPr lang="es-UY" sz="2800" b="1" u="sng" dirty="0" smtClean="0">
                <a:effectLst/>
                <a:latin typeface="Arial" pitchFamily="34" charset="0"/>
                <a:cs typeface="Arial" pitchFamily="34" charset="0"/>
              </a:rPr>
              <a:t>Filtro vena cava inferior: PREPIC </a:t>
            </a:r>
            <a:r>
              <a:rPr lang="es-UY" sz="2800" b="1" u="sng" dirty="0" err="1" smtClean="0">
                <a:effectLst/>
                <a:latin typeface="Arial" pitchFamily="34" charset="0"/>
                <a:cs typeface="Arial" pitchFamily="34" charset="0"/>
              </a:rPr>
              <a:t>study</a:t>
            </a:r>
            <a:endParaRPr lang="es-UY" sz="2800" b="1" u="sng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54461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                                                n=400 c/TVP </a:t>
            </a:r>
            <a:r>
              <a:rPr lang="es-UY" sz="2400" b="1" dirty="0" err="1" smtClean="0">
                <a:latin typeface="Arial" pitchFamily="34" charset="0"/>
                <a:cs typeface="Arial" pitchFamily="34" charset="0"/>
              </a:rPr>
              <a:t>prox</a:t>
            </a: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 y riesgo de EP    </a:t>
            </a:r>
          </a:p>
          <a:p>
            <a:pPr>
              <a:buNone/>
            </a:pPr>
            <a:endParaRPr lang="es-UY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                                200 filtro             200 no filtro</a:t>
            </a:r>
          </a:p>
          <a:p>
            <a:pPr>
              <a:buNone/>
            </a:pP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                                           </a:t>
            </a:r>
          </a:p>
          <a:p>
            <a:pPr>
              <a:buNone/>
            </a:pP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                                              HBPM o </a:t>
            </a:r>
            <a:r>
              <a:rPr lang="es-UY" sz="2400" b="1" dirty="0" err="1" smtClean="0">
                <a:latin typeface="Arial" pitchFamily="34" charset="0"/>
                <a:cs typeface="Arial" pitchFamily="34" charset="0"/>
              </a:rPr>
              <a:t>HnF</a:t>
            </a:r>
            <a:endParaRPr lang="es-UY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                                       </a:t>
            </a:r>
          </a:p>
          <a:p>
            <a:pPr>
              <a:buNone/>
            </a:pPr>
            <a:r>
              <a:rPr lang="es-UY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                                            c/filtro                          s/filtro </a:t>
            </a:r>
          </a:p>
          <a:p>
            <a:pPr>
              <a:buNone/>
            </a:pP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EP día 12                               1,1%                        4,8% (OR 0,22)</a:t>
            </a:r>
          </a:p>
          <a:p>
            <a:pPr>
              <a:buNone/>
            </a:pP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Recurrente TVP   2años     20,8%                      11,6% (OR 1,87)</a:t>
            </a:r>
          </a:p>
          <a:p>
            <a:pPr>
              <a:buNone/>
            </a:pPr>
            <a:endParaRPr lang="es-UY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TVP sintomática  8 años     35,5%                27,5% RR 1,52   p= 0,042</a:t>
            </a:r>
          </a:p>
          <a:p>
            <a:pPr>
              <a:buNone/>
            </a:pP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EP sintomática                      6,2%                15,1%  RR 0,73  p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0,008</a:t>
            </a:r>
          </a:p>
          <a:p>
            <a:pPr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                  </a:t>
            </a:r>
          </a:p>
          <a:p>
            <a:pPr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                    </a:t>
            </a:r>
            <a:r>
              <a:rPr lang="en-US" sz="24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Conclusión</a:t>
            </a:r>
            <a:r>
              <a:rPr lang="es-UY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&lt; EP a costo de &gt;  TVP</a:t>
            </a:r>
          </a:p>
          <a:p>
            <a:pPr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                    No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diferencias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en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morbimortalidad</a:t>
            </a:r>
            <a:endParaRPr lang="es-UY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s-UY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246932" y="6381328"/>
            <a:ext cx="3789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Ther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Clin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Risk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Manag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. 2011; 7: 99–102</a:t>
            </a:r>
            <a:r>
              <a:rPr lang="en-US" dirty="0" smtClean="0"/>
              <a:t>.     </a:t>
            </a:r>
            <a:endParaRPr lang="es-UY" dirty="0"/>
          </a:p>
        </p:txBody>
      </p:sp>
      <p:cxnSp>
        <p:nvCxnSpPr>
          <p:cNvPr id="6" name="5 Conector recto de flecha"/>
          <p:cNvCxnSpPr/>
          <p:nvPr/>
        </p:nvCxnSpPr>
        <p:spPr>
          <a:xfrm rot="10800000" flipV="1">
            <a:off x="3491880" y="1340768"/>
            <a:ext cx="50405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>
            <a:off x="4067944" y="1340768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3419872" y="1988840"/>
            <a:ext cx="36004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rot="10800000" flipV="1">
            <a:off x="4211960" y="1988840"/>
            <a:ext cx="43204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 rot="5400000" flipH="1" flipV="1">
            <a:off x="0" y="314096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179512" y="3140968"/>
            <a:ext cx="871296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Rectángulo"/>
          <p:cNvSpPr/>
          <p:nvPr/>
        </p:nvSpPr>
        <p:spPr>
          <a:xfrm>
            <a:off x="2123728" y="5229200"/>
            <a:ext cx="4824536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es-UY" sz="2800" b="1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              </a:t>
            </a:r>
            <a:r>
              <a:rPr lang="es-UY" sz="2800" b="1" u="sng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Filtro vena cava inferior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602128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UY" b="1" dirty="0" smtClean="0">
                <a:latin typeface="Arial" pitchFamily="34" charset="0"/>
                <a:cs typeface="Arial" pitchFamily="34" charset="0"/>
              </a:rPr>
              <a:t>                               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206 c/neo c/TVP</a:t>
            </a:r>
          </a:p>
          <a:p>
            <a:pPr>
              <a:buNone/>
            </a:pPr>
            <a:endParaRPr lang="es-UY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s-UY" sz="2800" b="1" dirty="0" err="1" smtClean="0">
                <a:latin typeface="Arial" pitchFamily="34" charset="0"/>
                <a:cs typeface="Arial" pitchFamily="34" charset="0"/>
              </a:rPr>
              <a:t>anticoagulación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            filtro               ambos</a:t>
            </a:r>
          </a:p>
          <a:p>
            <a:pPr>
              <a:buNone/>
            </a:pPr>
            <a:endParaRPr lang="es-UY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sobrevida  media en </a:t>
            </a:r>
            <a:r>
              <a:rPr lang="es-UY" sz="2800" b="1" dirty="0" err="1" smtClean="0">
                <a:latin typeface="Arial" pitchFamily="34" charset="0"/>
                <a:cs typeface="Arial" pitchFamily="34" charset="0"/>
              </a:rPr>
              <a:t>ptes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c/</a:t>
            </a:r>
            <a:r>
              <a:rPr lang="es-UY" sz="2800" b="1" dirty="0" err="1" smtClean="0">
                <a:latin typeface="Arial" pitchFamily="34" charset="0"/>
                <a:cs typeface="Arial" pitchFamily="34" charset="0"/>
              </a:rPr>
              <a:t>anticoagulación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 fue mayor   13 meses  p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&lt; 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0,0002</a:t>
            </a:r>
          </a:p>
          <a:p>
            <a:pPr>
              <a:buNone/>
            </a:pP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c/ambos                                        3,25 meses</a:t>
            </a:r>
          </a:p>
          <a:p>
            <a:pPr>
              <a:buNone/>
            </a:pP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c/filtro                                            2 meses</a:t>
            </a:r>
          </a:p>
          <a:p>
            <a:pPr>
              <a:buNone/>
            </a:pP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seguros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efectivos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en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prevenir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la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muerte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por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EP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mayor 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recurrencia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y s post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flebitico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                            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alteran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la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calidad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vida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discutir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su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colocación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en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ptes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con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enfermedad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avanzada</a:t>
            </a:r>
            <a:endParaRPr lang="es-UY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                   </a:t>
            </a:r>
          </a:p>
          <a:p>
            <a:pPr>
              <a:buNone/>
            </a:pPr>
            <a:r>
              <a:rPr lang="es-UY" b="1" dirty="0" smtClean="0">
                <a:latin typeface="Arial" pitchFamily="34" charset="0"/>
                <a:cs typeface="Arial" pitchFamily="34" charset="0"/>
              </a:rPr>
              <a:t>                                                          </a:t>
            </a:r>
            <a:r>
              <a:rPr lang="es-UY" sz="1800" b="1" dirty="0" err="1" smtClean="0">
                <a:latin typeface="Arial" pitchFamily="34" charset="0"/>
                <a:cs typeface="Arial" pitchFamily="34" charset="0"/>
              </a:rPr>
              <a:t>Clin</a:t>
            </a:r>
            <a:r>
              <a:rPr lang="es-UY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UY" sz="1800" b="1" dirty="0" err="1" smtClean="0">
                <a:latin typeface="Arial" pitchFamily="34" charset="0"/>
                <a:cs typeface="Arial" pitchFamily="34" charset="0"/>
              </a:rPr>
              <a:t>Appl</a:t>
            </a:r>
            <a:r>
              <a:rPr lang="es-UY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UY" sz="1800" b="1" dirty="0" err="1" smtClean="0">
                <a:latin typeface="Arial" pitchFamily="34" charset="0"/>
                <a:cs typeface="Arial" pitchFamily="34" charset="0"/>
              </a:rPr>
              <a:t>Thromb</a:t>
            </a:r>
            <a:r>
              <a:rPr lang="es-UY" sz="1800" b="1" dirty="0" smtClean="0">
                <a:latin typeface="Arial" pitchFamily="34" charset="0"/>
                <a:cs typeface="Arial" pitchFamily="34" charset="0"/>
              </a:rPr>
              <a:t> Hemost.2009;15:263–269</a:t>
            </a:r>
          </a:p>
          <a:p>
            <a:endParaRPr lang="es-UY" dirty="0"/>
          </a:p>
        </p:txBody>
      </p:sp>
      <p:cxnSp>
        <p:nvCxnSpPr>
          <p:cNvPr id="5" name="4 Conector recto de flecha"/>
          <p:cNvCxnSpPr/>
          <p:nvPr/>
        </p:nvCxnSpPr>
        <p:spPr>
          <a:xfrm rot="10800000" flipV="1">
            <a:off x="2771801" y="1124745"/>
            <a:ext cx="57606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>
            <a:off x="3491880" y="1124744"/>
            <a:ext cx="50405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3635896" y="1124744"/>
            <a:ext cx="201622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Flecha abajo"/>
          <p:cNvSpPr/>
          <p:nvPr/>
        </p:nvSpPr>
        <p:spPr>
          <a:xfrm>
            <a:off x="3851920" y="4509120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7" name="16 Flecha abajo"/>
          <p:cNvSpPr/>
          <p:nvPr/>
        </p:nvSpPr>
        <p:spPr>
          <a:xfrm>
            <a:off x="3851920" y="5229200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8032"/>
            <a:ext cx="8229600" cy="710140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                           Risk factors for VTE in patients with cancer</a:t>
            </a:r>
          </a:p>
          <a:p>
            <a:pPr>
              <a:buNone/>
            </a:pPr>
            <a:r>
              <a:rPr lang="es-UY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Cancer-related</a:t>
            </a:r>
            <a:r>
              <a:rPr lang="es-UY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s-UY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factors</a:t>
            </a:r>
            <a:endParaRPr lang="es-UY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s-UY" dirty="0" smtClean="0"/>
              <a:t>• </a:t>
            </a:r>
            <a:r>
              <a:rPr lang="es-UY" dirty="0" err="1" smtClean="0"/>
              <a:t>Primary</a:t>
            </a:r>
            <a:r>
              <a:rPr lang="es-UY" dirty="0" smtClean="0"/>
              <a:t> </a:t>
            </a:r>
            <a:r>
              <a:rPr lang="es-UY" dirty="0" err="1" smtClean="0"/>
              <a:t>site</a:t>
            </a:r>
            <a:r>
              <a:rPr lang="es-UY" dirty="0" smtClean="0"/>
              <a:t> of </a:t>
            </a:r>
            <a:r>
              <a:rPr lang="es-UY" dirty="0" err="1" smtClean="0"/>
              <a:t>cancer</a:t>
            </a:r>
            <a:endParaRPr lang="es-UY" dirty="0" smtClean="0"/>
          </a:p>
          <a:p>
            <a:pPr>
              <a:buNone/>
            </a:pPr>
            <a:r>
              <a:rPr lang="es-UY" dirty="0" smtClean="0"/>
              <a:t>• </a:t>
            </a:r>
            <a:r>
              <a:rPr lang="es-UY" dirty="0" err="1" smtClean="0"/>
              <a:t>Histology</a:t>
            </a:r>
            <a:endParaRPr lang="es-UY" dirty="0" smtClean="0"/>
          </a:p>
          <a:p>
            <a:pPr>
              <a:buNone/>
            </a:pPr>
            <a:r>
              <a:rPr lang="en-US" dirty="0" smtClean="0"/>
              <a:t>• Stage or extent of cancer</a:t>
            </a:r>
          </a:p>
          <a:p>
            <a:pPr>
              <a:buNone/>
            </a:pPr>
            <a:r>
              <a:rPr lang="es-UY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Treatment-related</a:t>
            </a:r>
            <a:r>
              <a:rPr lang="es-UY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s-UY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factors</a:t>
            </a:r>
            <a:endParaRPr lang="es-UY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s-UY" dirty="0" smtClean="0"/>
              <a:t>• </a:t>
            </a:r>
            <a:r>
              <a:rPr lang="es-UY" dirty="0" err="1" smtClean="0"/>
              <a:t>Surgery</a:t>
            </a:r>
            <a:endParaRPr lang="es-UY" dirty="0" smtClean="0"/>
          </a:p>
          <a:p>
            <a:pPr>
              <a:buNone/>
            </a:pPr>
            <a:r>
              <a:rPr lang="es-UY" dirty="0" smtClean="0"/>
              <a:t>• </a:t>
            </a:r>
            <a:r>
              <a:rPr lang="es-UY" dirty="0" err="1" smtClean="0"/>
              <a:t>Chemotherapy</a:t>
            </a:r>
            <a:endParaRPr lang="es-UY" dirty="0" smtClean="0"/>
          </a:p>
          <a:p>
            <a:pPr>
              <a:buNone/>
            </a:pPr>
            <a:r>
              <a:rPr lang="es-UY" dirty="0" smtClean="0"/>
              <a:t>• Hormonal </a:t>
            </a:r>
            <a:r>
              <a:rPr lang="es-UY" dirty="0" err="1" smtClean="0"/>
              <a:t>therapy</a:t>
            </a:r>
            <a:endParaRPr lang="es-UY" dirty="0" smtClean="0"/>
          </a:p>
          <a:p>
            <a:pPr>
              <a:buNone/>
            </a:pPr>
            <a:r>
              <a:rPr lang="es-UY" dirty="0" smtClean="0"/>
              <a:t>• </a:t>
            </a:r>
            <a:r>
              <a:rPr lang="es-UY" dirty="0" err="1" smtClean="0"/>
              <a:t>Antiangiogenic</a:t>
            </a:r>
            <a:r>
              <a:rPr lang="es-UY" dirty="0" smtClean="0"/>
              <a:t> </a:t>
            </a:r>
            <a:r>
              <a:rPr lang="es-UY" dirty="0" err="1" smtClean="0"/>
              <a:t>agents</a:t>
            </a:r>
            <a:r>
              <a:rPr lang="es-UY" dirty="0" smtClean="0"/>
              <a:t> (</a:t>
            </a:r>
            <a:r>
              <a:rPr lang="es-UY" dirty="0" err="1" smtClean="0"/>
              <a:t>thalidomide</a:t>
            </a:r>
            <a:r>
              <a:rPr lang="es-UY" dirty="0" smtClean="0"/>
              <a:t>, </a:t>
            </a:r>
            <a:r>
              <a:rPr lang="es-UY" dirty="0" err="1" smtClean="0"/>
              <a:t>lenalidomide</a:t>
            </a:r>
            <a:r>
              <a:rPr lang="es-UY" dirty="0" smtClean="0"/>
              <a:t>, </a:t>
            </a:r>
            <a:r>
              <a:rPr lang="es-UY" dirty="0" err="1" smtClean="0"/>
              <a:t>bevacizumab</a:t>
            </a:r>
            <a:r>
              <a:rPr lang="es-UY" dirty="0" smtClean="0"/>
              <a:t>)</a:t>
            </a:r>
          </a:p>
          <a:p>
            <a:pPr>
              <a:buNone/>
            </a:pPr>
            <a:r>
              <a:rPr lang="es-UY" dirty="0" smtClean="0"/>
              <a:t>• Central </a:t>
            </a:r>
            <a:r>
              <a:rPr lang="es-UY" dirty="0" err="1" smtClean="0"/>
              <a:t>venous</a:t>
            </a:r>
            <a:r>
              <a:rPr lang="es-UY" dirty="0" smtClean="0"/>
              <a:t> </a:t>
            </a:r>
            <a:r>
              <a:rPr lang="es-UY" dirty="0" err="1" smtClean="0"/>
              <a:t>catheters</a:t>
            </a:r>
            <a:endParaRPr lang="es-UY" dirty="0" smtClean="0"/>
          </a:p>
          <a:p>
            <a:pPr>
              <a:buNone/>
            </a:pPr>
            <a:r>
              <a:rPr lang="en-US" dirty="0" smtClean="0"/>
              <a:t>• Use of </a:t>
            </a:r>
            <a:r>
              <a:rPr lang="en-US" dirty="0" err="1" smtClean="0"/>
              <a:t>erythropoiesis</a:t>
            </a:r>
            <a:r>
              <a:rPr lang="en-US" dirty="0" smtClean="0"/>
              <a:t> stimulating agents</a:t>
            </a:r>
          </a:p>
          <a:p>
            <a:pPr>
              <a:buNone/>
            </a:pPr>
            <a:r>
              <a:rPr lang="es-UY" dirty="0" smtClean="0"/>
              <a:t>• </a:t>
            </a:r>
            <a:r>
              <a:rPr lang="es-UY" dirty="0" err="1" smtClean="0"/>
              <a:t>Transfusions</a:t>
            </a:r>
            <a:endParaRPr lang="es-UY" dirty="0" smtClean="0"/>
          </a:p>
          <a:p>
            <a:pPr>
              <a:buNone/>
            </a:pP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Biomarkers associated with higher risk of VTE in patients with cancer</a:t>
            </a:r>
          </a:p>
          <a:p>
            <a:pPr>
              <a:buNone/>
            </a:pPr>
            <a:r>
              <a:rPr lang="en-US" dirty="0" smtClean="0"/>
              <a:t>• Platelet count greater than 350 x 109/L prior to chemotherapy</a:t>
            </a:r>
          </a:p>
          <a:p>
            <a:pPr>
              <a:buNone/>
            </a:pPr>
            <a:r>
              <a:rPr lang="en-US" dirty="0" smtClean="0"/>
              <a:t>• Leukocyte count greater than 11 x 109/L prior to chemotherapy</a:t>
            </a:r>
          </a:p>
          <a:p>
            <a:pPr>
              <a:buNone/>
            </a:pPr>
            <a:r>
              <a:rPr lang="en-US" dirty="0" smtClean="0"/>
              <a:t>• Low hemoglobin less than 10 g/</a:t>
            </a:r>
            <a:r>
              <a:rPr lang="en-US" dirty="0" err="1" smtClean="0"/>
              <a:t>dL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High levels of tissue factor expression on tumor cell surfaces</a:t>
            </a:r>
          </a:p>
          <a:p>
            <a:pPr>
              <a:buNone/>
            </a:pPr>
            <a:r>
              <a:rPr lang="en-US" dirty="0" smtClean="0"/>
              <a:t>• Elevated circulating tissue factor activity or antigen levels</a:t>
            </a:r>
          </a:p>
          <a:p>
            <a:pPr>
              <a:buNone/>
            </a:pPr>
            <a:r>
              <a:rPr lang="es-UY" dirty="0" smtClean="0"/>
              <a:t>• </a:t>
            </a:r>
            <a:r>
              <a:rPr lang="es-UY" dirty="0" err="1" smtClean="0"/>
              <a:t>High</a:t>
            </a:r>
            <a:r>
              <a:rPr lang="es-UY" dirty="0" smtClean="0"/>
              <a:t> D-</a:t>
            </a:r>
            <a:r>
              <a:rPr lang="es-UY" dirty="0" err="1" smtClean="0"/>
              <a:t>dimer</a:t>
            </a:r>
            <a:r>
              <a:rPr lang="es-UY" dirty="0" smtClean="0"/>
              <a:t> </a:t>
            </a:r>
            <a:r>
              <a:rPr lang="es-UY" dirty="0" err="1" smtClean="0"/>
              <a:t>level</a:t>
            </a:r>
            <a:endParaRPr lang="es-UY" dirty="0" smtClean="0"/>
          </a:p>
          <a:p>
            <a:pPr>
              <a:buNone/>
            </a:pPr>
            <a:r>
              <a:rPr lang="es-UY" dirty="0" smtClean="0"/>
              <a:t>• </a:t>
            </a:r>
            <a:r>
              <a:rPr lang="es-UY" dirty="0" err="1" smtClean="0"/>
              <a:t>Elevated</a:t>
            </a:r>
            <a:r>
              <a:rPr lang="es-UY" dirty="0" smtClean="0"/>
              <a:t> soluble P-</a:t>
            </a:r>
            <a:r>
              <a:rPr lang="es-UY" dirty="0" err="1" smtClean="0"/>
              <a:t>selectin</a:t>
            </a:r>
            <a:r>
              <a:rPr lang="es-UY" dirty="0" smtClean="0"/>
              <a:t> </a:t>
            </a:r>
            <a:r>
              <a:rPr lang="es-UY" dirty="0" err="1" smtClean="0"/>
              <a:t>level</a:t>
            </a:r>
            <a:endParaRPr lang="es-UY" dirty="0" smtClean="0"/>
          </a:p>
          <a:p>
            <a:pPr>
              <a:buNone/>
            </a:pPr>
            <a:r>
              <a:rPr lang="es-UY" dirty="0" smtClean="0"/>
              <a:t>• </a:t>
            </a:r>
            <a:r>
              <a:rPr lang="es-UY" dirty="0" err="1" smtClean="0"/>
              <a:t>High</a:t>
            </a:r>
            <a:r>
              <a:rPr lang="es-UY" dirty="0" smtClean="0"/>
              <a:t> C-reactive </a:t>
            </a:r>
            <a:r>
              <a:rPr lang="es-UY" dirty="0" err="1" smtClean="0"/>
              <a:t>protein</a:t>
            </a:r>
            <a:r>
              <a:rPr lang="es-UY" dirty="0" smtClean="0"/>
              <a:t> </a:t>
            </a:r>
            <a:r>
              <a:rPr lang="es-UY" dirty="0" err="1" smtClean="0"/>
              <a:t>level</a:t>
            </a:r>
            <a:endParaRPr lang="es-UY" dirty="0" smtClean="0"/>
          </a:p>
          <a:p>
            <a:pPr>
              <a:buNone/>
            </a:pPr>
            <a:r>
              <a:rPr lang="es-UY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General </a:t>
            </a:r>
            <a:r>
              <a:rPr lang="es-UY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Risk</a:t>
            </a:r>
            <a:r>
              <a:rPr lang="es-UY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s-UY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Factors</a:t>
            </a:r>
            <a:endParaRPr lang="es-UY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s-UY" dirty="0" smtClean="0"/>
              <a:t>• </a:t>
            </a:r>
            <a:r>
              <a:rPr lang="es-UY" dirty="0" err="1" smtClean="0"/>
              <a:t>Older</a:t>
            </a:r>
            <a:r>
              <a:rPr lang="es-UY" dirty="0" smtClean="0"/>
              <a:t> </a:t>
            </a:r>
            <a:r>
              <a:rPr lang="es-UY" dirty="0" err="1" smtClean="0"/>
              <a:t>age</a:t>
            </a:r>
            <a:endParaRPr lang="es-UY" dirty="0" smtClean="0"/>
          </a:p>
          <a:p>
            <a:pPr>
              <a:buNone/>
            </a:pPr>
            <a:r>
              <a:rPr lang="es-UY" dirty="0" smtClean="0"/>
              <a:t>• </a:t>
            </a:r>
            <a:r>
              <a:rPr lang="es-UY" dirty="0" err="1" smtClean="0"/>
              <a:t>Previous</a:t>
            </a:r>
            <a:r>
              <a:rPr lang="es-UY" dirty="0" smtClean="0"/>
              <a:t> </a:t>
            </a:r>
            <a:r>
              <a:rPr lang="es-UY" dirty="0" err="1" smtClean="0"/>
              <a:t>history</a:t>
            </a:r>
            <a:r>
              <a:rPr lang="es-UY" dirty="0" smtClean="0"/>
              <a:t> of VTE</a:t>
            </a:r>
          </a:p>
          <a:p>
            <a:pPr>
              <a:buNone/>
            </a:pPr>
            <a:r>
              <a:rPr lang="en-US" dirty="0" smtClean="0"/>
              <a:t>• Immobility for greater than 3 days</a:t>
            </a:r>
          </a:p>
          <a:p>
            <a:pPr>
              <a:buNone/>
            </a:pPr>
            <a:r>
              <a:rPr lang="es-UY" dirty="0" smtClean="0"/>
              <a:t>• </a:t>
            </a:r>
            <a:r>
              <a:rPr lang="es-UY" dirty="0" err="1" smtClean="0"/>
              <a:t>Hereditary</a:t>
            </a:r>
            <a:r>
              <a:rPr lang="es-UY" dirty="0" smtClean="0"/>
              <a:t> </a:t>
            </a:r>
            <a:r>
              <a:rPr lang="es-UY" dirty="0" err="1" smtClean="0"/>
              <a:t>thrombophilia</a:t>
            </a:r>
            <a:endParaRPr lang="es-UY" dirty="0" smtClean="0"/>
          </a:p>
          <a:p>
            <a:pPr>
              <a:buNone/>
            </a:pPr>
            <a:r>
              <a:rPr lang="en-US" dirty="0" smtClean="0"/>
              <a:t>• Obesity (BMI greater than 30 kg/m2)</a:t>
            </a:r>
          </a:p>
          <a:p>
            <a:pPr>
              <a:buNone/>
            </a:pPr>
            <a:r>
              <a:rPr lang="es-UY" dirty="0" smtClean="0"/>
              <a:t>• Performance status</a:t>
            </a:r>
          </a:p>
          <a:p>
            <a:pPr>
              <a:buNone/>
            </a:pPr>
            <a:r>
              <a:rPr lang="es-UY" dirty="0" smtClean="0"/>
              <a:t>• </a:t>
            </a:r>
            <a:r>
              <a:rPr lang="es-UY" dirty="0" err="1" smtClean="0"/>
              <a:t>Hospitalization</a:t>
            </a:r>
            <a:endParaRPr lang="es-UY" dirty="0" smtClean="0"/>
          </a:p>
          <a:p>
            <a:pPr>
              <a:buNone/>
            </a:pPr>
            <a:r>
              <a:rPr lang="es-UY" dirty="0" smtClean="0"/>
              <a:t>• </a:t>
            </a:r>
            <a:r>
              <a:rPr lang="es-UY" dirty="0" err="1" smtClean="0"/>
              <a:t>Race</a:t>
            </a:r>
            <a:endParaRPr lang="es-UY" dirty="0" smtClean="0"/>
          </a:p>
          <a:p>
            <a:pPr>
              <a:buNone/>
            </a:pPr>
            <a:r>
              <a:rPr lang="en-US" dirty="0" smtClean="0"/>
              <a:t>• Major medical conditions (severe infection or sepsis; pulmonary disease; arterial</a:t>
            </a:r>
          </a:p>
          <a:p>
            <a:pPr>
              <a:buNone/>
            </a:pPr>
            <a:r>
              <a:rPr lang="es-UY" dirty="0" err="1" smtClean="0"/>
              <a:t>thrombosis</a:t>
            </a:r>
            <a:r>
              <a:rPr lang="es-UY" dirty="0" smtClean="0"/>
              <a:t>; </a:t>
            </a:r>
            <a:r>
              <a:rPr lang="es-UY" dirty="0" err="1" smtClean="0"/>
              <a:t>systemic</a:t>
            </a:r>
            <a:r>
              <a:rPr lang="es-UY" dirty="0" smtClean="0"/>
              <a:t> </a:t>
            </a:r>
            <a:r>
              <a:rPr lang="es-UY" dirty="0" err="1" smtClean="0"/>
              <a:t>inflammatory</a:t>
            </a:r>
            <a:r>
              <a:rPr lang="es-UY" dirty="0" smtClean="0"/>
              <a:t> </a:t>
            </a:r>
            <a:r>
              <a:rPr lang="es-UY" dirty="0" err="1" smtClean="0"/>
              <a:t>disease</a:t>
            </a:r>
            <a:r>
              <a:rPr lang="es-UY" dirty="0" smtClean="0"/>
              <a:t>)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                                                         (Modified from Khorana et al., 2009.1)</a:t>
            </a:r>
            <a:endParaRPr lang="es-U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200" b="1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           </a:t>
            </a:r>
            <a:r>
              <a:rPr lang="es-UY" sz="3200" b="1" u="sng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Filtro vena cava inferior</a:t>
            </a:r>
            <a:endParaRPr lang="es-UY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2482296"/>
          </a:xfrm>
          <a:solidFill>
            <a:schemeClr val="tx2">
              <a:lumMod val="2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s-UY" sz="3200" b="1" dirty="0" smtClean="0">
                <a:latin typeface="Arial" pitchFamily="34" charset="0"/>
                <a:cs typeface="Arial" pitchFamily="34" charset="0"/>
              </a:rPr>
              <a:t>Una vez que el riesgo de sangrado está superado el </a:t>
            </a:r>
            <a:r>
              <a:rPr lang="es-UY" sz="3200" b="1" dirty="0" err="1" smtClean="0">
                <a:latin typeface="Arial" pitchFamily="34" charset="0"/>
                <a:cs typeface="Arial" pitchFamily="34" charset="0"/>
              </a:rPr>
              <a:t>pte.con</a:t>
            </a:r>
            <a:r>
              <a:rPr lang="es-UY" sz="3200" b="1" dirty="0" smtClean="0">
                <a:latin typeface="Arial" pitchFamily="34" charset="0"/>
                <a:cs typeface="Arial" pitchFamily="34" charset="0"/>
              </a:rPr>
              <a:t> filtro de vena cava debe reiniciar la </a:t>
            </a:r>
            <a:r>
              <a:rPr lang="es-UY" sz="3200" b="1" dirty="0" err="1" smtClean="0">
                <a:latin typeface="Arial" pitchFamily="34" charset="0"/>
                <a:cs typeface="Arial" pitchFamily="34" charset="0"/>
              </a:rPr>
              <a:t>anticoagulación</a:t>
            </a:r>
            <a:r>
              <a:rPr lang="es-UY" sz="3200" b="1" dirty="0" smtClean="0">
                <a:latin typeface="Arial" pitchFamily="34" charset="0"/>
                <a:cs typeface="Arial" pitchFamily="34" charset="0"/>
              </a:rPr>
              <a:t> para evitar recurrencia de TVP (G 1)</a:t>
            </a:r>
            <a:endParaRPr lang="es-UY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275856" y="6237312"/>
            <a:ext cx="55849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ESMO  Annals of Oncology 21 (Supplement 5): v274–v276,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67494"/>
            <a:ext cx="8712968" cy="857250"/>
          </a:xfrm>
        </p:spPr>
        <p:txBody>
          <a:bodyPr>
            <a:normAutofit fontScale="90000"/>
          </a:bodyPr>
          <a:lstStyle/>
          <a:p>
            <a:r>
              <a:rPr lang="es-UY" sz="3200" b="1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s-UY" sz="3200" b="1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s-UY" sz="3200" b="1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s-UY" sz="3200" b="1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s-UY" sz="3200" b="1" u="sng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Efecto antineoplásico de los anticoagulantes      </a:t>
            </a:r>
            <a:br>
              <a:rPr lang="es-UY" sz="3200" b="1" u="sng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s-UY" sz="3200" b="1" u="sng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s-UY" sz="3200" b="1" u="sng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/>
          </a:bodyPr>
          <a:lstStyle/>
          <a:p>
            <a:endParaRPr lang="en-US" sz="2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propiedades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antiangiogénicas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s-UY" sz="2600" b="1" dirty="0" smtClean="0">
                <a:latin typeface="Arial" pitchFamily="34" charset="0"/>
                <a:cs typeface="Arial" pitchFamily="34" charset="0"/>
              </a:rPr>
              <a:t>efecto </a:t>
            </a:r>
            <a:r>
              <a:rPr lang="es-UY" sz="2600" b="1" dirty="0" err="1" smtClean="0">
                <a:latin typeface="Arial" pitchFamily="34" charset="0"/>
                <a:cs typeface="Arial" pitchFamily="34" charset="0"/>
              </a:rPr>
              <a:t>antiproliferativo</a:t>
            </a:r>
            <a:r>
              <a:rPr lang="es-UY" sz="2600" b="1" dirty="0" smtClean="0">
                <a:latin typeface="Arial" pitchFamily="34" charset="0"/>
                <a:cs typeface="Arial" pitchFamily="34" charset="0"/>
              </a:rPr>
              <a:t> de las Heparinas</a:t>
            </a:r>
            <a:endParaRPr lang="en-US" sz="2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efecto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en el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proceso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metastásico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adhesión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migración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de la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céluda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cancerosa</a:t>
            </a:r>
            <a:endParaRPr lang="en-US" sz="2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efecto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sobre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el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sistema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inmune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s-UY" sz="2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UY" sz="2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UY" sz="2600" b="1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buNone/>
            </a:pPr>
            <a:r>
              <a:rPr lang="es-UY" sz="28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Impacto de la </a:t>
            </a:r>
            <a:r>
              <a:rPr lang="es-UY" sz="28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anticoagulación</a:t>
            </a:r>
            <a:r>
              <a:rPr lang="es-UY" sz="28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en la sobrevida</a:t>
            </a:r>
            <a:endParaRPr lang="en-US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s-UY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s-UY" dirty="0"/>
          </a:p>
        </p:txBody>
      </p:sp>
      <p:sp>
        <p:nvSpPr>
          <p:cNvPr id="6" name="5 CuadroTexto"/>
          <p:cNvSpPr txBox="1"/>
          <p:nvPr/>
        </p:nvSpPr>
        <p:spPr>
          <a:xfrm>
            <a:off x="4355976" y="6289575"/>
            <a:ext cx="44275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J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Clin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Oncol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. 2009 October 10; 27(29): 4902–4911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67544" y="4941168"/>
            <a:ext cx="8208912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8" name="7 Flecha abajo"/>
          <p:cNvSpPr/>
          <p:nvPr/>
        </p:nvSpPr>
        <p:spPr>
          <a:xfrm>
            <a:off x="4211960" y="4221088"/>
            <a:ext cx="36004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200" b="1" u="sng" dirty="0" smtClean="0">
                <a:latin typeface="Arial" pitchFamily="34" charset="0"/>
                <a:cs typeface="Arial" pitchFamily="34" charset="0"/>
              </a:rPr>
              <a:t>Sobrevida y HBPM  (FAMOUS) </a:t>
            </a:r>
            <a:r>
              <a:rPr lang="es-UY" sz="3200" b="1" u="sng" dirty="0" err="1" smtClean="0">
                <a:latin typeface="Arial" pitchFamily="34" charset="0"/>
                <a:cs typeface="Arial" pitchFamily="34" charset="0"/>
              </a:rPr>
              <a:t>study</a:t>
            </a:r>
            <a:endParaRPr lang="es-UY" sz="32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2824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UY" dirty="0" smtClean="0"/>
              <a:t>                     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385 pacientes </a:t>
            </a:r>
          </a:p>
          <a:p>
            <a:pPr>
              <a:buNone/>
            </a:pP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neoplasias avanzadas  estadio III o IV</a:t>
            </a:r>
          </a:p>
          <a:p>
            <a:pPr>
              <a:buNone/>
            </a:pPr>
            <a:endParaRPr lang="es-UY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UY" sz="2800" b="1" dirty="0" err="1" smtClean="0">
                <a:latin typeface="Arial" pitchFamily="34" charset="0"/>
                <a:cs typeface="Arial" pitchFamily="34" charset="0"/>
              </a:rPr>
              <a:t>dalteparina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(5000 UI/ d) o placebo x 1 año</a:t>
            </a:r>
          </a:p>
          <a:p>
            <a:r>
              <a:rPr lang="es-UY" sz="2800" b="1" dirty="0" smtClean="0">
                <a:latin typeface="Arial" pitchFamily="34" charset="0"/>
                <a:cs typeface="Arial" pitchFamily="34" charset="0"/>
              </a:rPr>
              <a:t>punto primario mortalidad</a:t>
            </a:r>
          </a:p>
          <a:p>
            <a:r>
              <a:rPr lang="es-UY" sz="2800" b="1" dirty="0" smtClean="0">
                <a:latin typeface="Arial" pitchFamily="34" charset="0"/>
                <a:cs typeface="Arial" pitchFamily="34" charset="0"/>
              </a:rPr>
              <a:t>punto secundario TEV confirmado y sangrado </a:t>
            </a:r>
            <a:endParaRPr lang="es-UY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483768" y="6334780"/>
            <a:ext cx="63509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Journal of Clinical Oncology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Vol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22, No 10 (May 15), 2004: pp. 1944-1948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endParaRPr lang="es-UY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399032"/>
          </a:xfrm>
        </p:spPr>
        <p:txBody>
          <a:bodyPr>
            <a:normAutofit/>
          </a:bodyPr>
          <a:lstStyle/>
          <a:p>
            <a:r>
              <a:rPr lang="es-UY" sz="3200" b="1" u="sng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latin typeface="Arial" pitchFamily="34" charset="0"/>
                <a:cs typeface="Arial" pitchFamily="34" charset="0"/>
              </a:rPr>
              <a:t>Sobrevida y HBPM  (FAMOUS) </a:t>
            </a:r>
            <a:r>
              <a:rPr lang="es-UY" sz="3200" b="1" u="sng" dirty="0" err="1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latin typeface="Arial" pitchFamily="34" charset="0"/>
                <a:cs typeface="Arial" pitchFamily="34" charset="0"/>
              </a:rPr>
              <a:t>study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3888432"/>
          </a:xfrm>
        </p:spPr>
        <p:txBody>
          <a:bodyPr>
            <a:normAutofit/>
          </a:bodyPr>
          <a:lstStyle/>
          <a:p>
            <a:r>
              <a:rPr lang="es-UY" sz="2800" b="1" dirty="0" smtClean="0">
                <a:latin typeface="Arial" pitchFamily="34" charset="0"/>
                <a:cs typeface="Arial" pitchFamily="34" charset="0"/>
              </a:rPr>
              <a:t>1 año   estimaciones de supervivencia  </a:t>
            </a:r>
            <a:r>
              <a:rPr lang="es-UY" sz="2800" b="1" dirty="0" err="1" smtClean="0">
                <a:latin typeface="Arial" pitchFamily="34" charset="0"/>
                <a:cs typeface="Arial" pitchFamily="34" charset="0"/>
              </a:rPr>
              <a:t>dalteparina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46% vs placebo  41%, </a:t>
            </a:r>
          </a:p>
          <a:p>
            <a:pPr>
              <a:buNone/>
            </a:pP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                   (P = 0,19; Figura 1A)</a:t>
            </a:r>
          </a:p>
          <a:p>
            <a:r>
              <a:rPr lang="es-UY" sz="2800" b="1" dirty="0" smtClean="0">
                <a:latin typeface="Arial" pitchFamily="34" charset="0"/>
                <a:cs typeface="Arial" pitchFamily="34" charset="0"/>
              </a:rPr>
              <a:t>2  y 3 años mediana de supervivencia  </a:t>
            </a:r>
            <a:r>
              <a:rPr lang="es-UY" sz="2800" b="1" dirty="0" err="1" smtClean="0">
                <a:latin typeface="Arial" pitchFamily="34" charset="0"/>
                <a:cs typeface="Arial" pitchFamily="34" charset="0"/>
              </a:rPr>
              <a:t>dalteparina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 43,5 meses  vs  24,3 meses  grupo placebo  </a:t>
            </a:r>
          </a:p>
          <a:p>
            <a:pPr>
              <a:buNone/>
            </a:pP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                    (P = 0,03; Figura 1B)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67544" y="3429000"/>
            <a:ext cx="8208912" cy="20162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5" name="4 CuadroTexto"/>
          <p:cNvSpPr txBox="1"/>
          <p:nvPr/>
        </p:nvSpPr>
        <p:spPr>
          <a:xfrm>
            <a:off x="2699792" y="6309320"/>
            <a:ext cx="63509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400" b="1" i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Journal of Clinical Oncology</a:t>
            </a:r>
            <a:r>
              <a:rPr lang="en-US" sz="1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b="1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Vol</a:t>
            </a:r>
            <a:r>
              <a:rPr lang="en-US" sz="1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22, No 10 (May 15), 2004: pp. 1944-1948</a:t>
            </a:r>
            <a:br>
              <a:rPr lang="en-US" sz="1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</a:br>
            <a:endParaRPr lang="es-UY" sz="1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Unfortunately we are unable to provide accessible alternative text for this. If you require assistance to access this image, please contact help@nature.com or the auth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0160" y="543534"/>
            <a:ext cx="6012160" cy="5837794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2555776" y="6381328"/>
            <a:ext cx="63509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400" b="1" i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Journal of Clinical Oncology</a:t>
            </a:r>
            <a:r>
              <a:rPr lang="en-US" sz="1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b="1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Vol</a:t>
            </a:r>
            <a:r>
              <a:rPr lang="en-US" sz="1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22, No 10 (May 15), 2004: pp. 1944-1948</a:t>
            </a:r>
            <a:br>
              <a:rPr lang="en-US" sz="1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</a:br>
            <a:endParaRPr lang="es-UY" sz="1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500264" y="4850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UY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203848" y="44624"/>
            <a:ext cx="28803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2800" b="1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FAMOUS  </a:t>
            </a:r>
            <a:r>
              <a:rPr lang="es-UY" sz="2800" b="1" u="sng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study</a:t>
            </a:r>
            <a:endParaRPr lang="es-UY" sz="2800" b="1" u="sng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88" y="833586"/>
            <a:ext cx="7515225" cy="561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2267744" y="6525344"/>
            <a:ext cx="67033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1400" b="1" dirty="0" err="1" smtClean="0">
                <a:latin typeface="Arial" pitchFamily="34" charset="0"/>
                <a:cs typeface="Arial" pitchFamily="34" charset="0"/>
              </a:rPr>
              <a:t>Kuderer</a:t>
            </a:r>
            <a:r>
              <a:rPr lang="es-UY" sz="1400" b="1" dirty="0" smtClean="0">
                <a:latin typeface="Arial" pitchFamily="34" charset="0"/>
                <a:cs typeface="Arial" pitchFamily="34" charset="0"/>
              </a:rPr>
              <a:t> N </a:t>
            </a:r>
            <a:r>
              <a:rPr lang="es-UY" sz="1400" b="1" dirty="0" err="1" smtClean="0">
                <a:latin typeface="Arial" pitchFamily="34" charset="0"/>
                <a:cs typeface="Arial" pitchFamily="34" charset="0"/>
              </a:rPr>
              <a:t>Metaanálisis</a:t>
            </a:r>
            <a:r>
              <a:rPr lang="es-UY" sz="1400" b="1" dirty="0" smtClean="0">
                <a:latin typeface="Arial" pitchFamily="34" charset="0"/>
                <a:cs typeface="Arial" pitchFamily="34" charset="0"/>
              </a:rPr>
              <a:t> CANCER </a:t>
            </a:r>
            <a:r>
              <a:rPr lang="es-UY" sz="1400" b="1" dirty="0" err="1" smtClean="0">
                <a:latin typeface="Arial" pitchFamily="34" charset="0"/>
                <a:cs typeface="Arial" pitchFamily="34" charset="0"/>
              </a:rPr>
              <a:t>September</a:t>
            </a:r>
            <a:r>
              <a:rPr lang="es-UY" sz="1400" b="1" dirty="0" smtClean="0">
                <a:latin typeface="Arial" pitchFamily="34" charset="0"/>
                <a:cs typeface="Arial" pitchFamily="34" charset="0"/>
              </a:rPr>
              <a:t> 1, 2007 / </a:t>
            </a:r>
            <a:r>
              <a:rPr lang="es-UY" sz="1400" b="1" dirty="0" err="1" smtClean="0">
                <a:latin typeface="Arial" pitchFamily="34" charset="0"/>
                <a:cs typeface="Arial" pitchFamily="34" charset="0"/>
              </a:rPr>
              <a:t>Volume</a:t>
            </a:r>
            <a:r>
              <a:rPr lang="es-UY" sz="1400" b="1" dirty="0" smtClean="0">
                <a:latin typeface="Arial" pitchFamily="34" charset="0"/>
                <a:cs typeface="Arial" pitchFamily="34" charset="0"/>
              </a:rPr>
              <a:t> 110 / </a:t>
            </a:r>
            <a:r>
              <a:rPr lang="es-UY" sz="1400" b="1" dirty="0" err="1" smtClean="0">
                <a:latin typeface="Arial" pitchFamily="34" charset="0"/>
                <a:cs typeface="Arial" pitchFamily="34" charset="0"/>
              </a:rPr>
              <a:t>Number</a:t>
            </a:r>
            <a:r>
              <a:rPr lang="es-UY" sz="1400" b="1" dirty="0" smtClean="0">
                <a:latin typeface="Arial" pitchFamily="34" charset="0"/>
                <a:cs typeface="Arial" pitchFamily="34" charset="0"/>
              </a:rPr>
              <a:t> 5</a:t>
            </a:r>
            <a:endParaRPr lang="es-UY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268016" y="5570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UY" dirty="0"/>
          </a:p>
        </p:txBody>
      </p:sp>
      <p:sp>
        <p:nvSpPr>
          <p:cNvPr id="8" name="7 CuadroTexto"/>
          <p:cNvSpPr txBox="1"/>
          <p:nvPr/>
        </p:nvSpPr>
        <p:spPr>
          <a:xfrm>
            <a:off x="1620402" y="116632"/>
            <a:ext cx="5759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3200" b="1" u="sng" dirty="0" err="1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latin typeface="Arial" pitchFamily="34" charset="0"/>
                <a:ea typeface="+mj-ea"/>
                <a:cs typeface="Arial" pitchFamily="34" charset="0"/>
              </a:rPr>
              <a:t>Anticoagulación</a:t>
            </a:r>
            <a:r>
              <a:rPr lang="es-UY" sz="3200" b="1" u="sng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latin typeface="Arial" pitchFamily="34" charset="0"/>
                <a:ea typeface="+mj-ea"/>
                <a:cs typeface="Arial" pitchFamily="34" charset="0"/>
              </a:rPr>
              <a:t> y sobrevida</a:t>
            </a:r>
            <a:endParaRPr lang="es-U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>
            <a:normAutofit/>
          </a:bodyPr>
          <a:lstStyle/>
          <a:p>
            <a:r>
              <a:rPr lang="es-UY" sz="3200" b="1" u="sng" dirty="0" err="1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Anticoagulación</a:t>
            </a:r>
            <a:r>
              <a:rPr lang="es-UY" sz="3200" b="1" u="sng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 y sobrevida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032448"/>
          </a:xfrm>
          <a:solidFill>
            <a:schemeClr val="tx2">
              <a:lumMod val="2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metaanálisis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11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estudios</a:t>
            </a:r>
            <a:endParaRPr lang="es-UY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UY" b="1" dirty="0" smtClean="0">
                <a:latin typeface="Arial" pitchFamily="34" charset="0"/>
                <a:cs typeface="Arial" pitchFamily="34" charset="0"/>
              </a:rPr>
              <a:t>Incrementa la sobrevida en el </a:t>
            </a:r>
            <a:r>
              <a:rPr lang="es-UY" b="1" dirty="0" err="1" smtClean="0">
                <a:latin typeface="Arial" pitchFamily="34" charset="0"/>
                <a:cs typeface="Arial" pitchFamily="34" charset="0"/>
              </a:rPr>
              <a:t>pte</a:t>
            </a:r>
            <a:r>
              <a:rPr lang="es-UY" b="1" dirty="0" smtClean="0">
                <a:latin typeface="Arial" pitchFamily="34" charset="0"/>
                <a:cs typeface="Arial" pitchFamily="34" charset="0"/>
              </a:rPr>
              <a:t>. con cáncer sin TEV con terapia anticoagulante, pero incrementa el riesgo de sangrado</a:t>
            </a:r>
          </a:p>
          <a:p>
            <a:pPr>
              <a:buNone/>
            </a:pPr>
            <a:endParaRPr lang="es-UY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UY" b="1" dirty="0" smtClean="0">
                <a:latin typeface="Arial" pitchFamily="34" charset="0"/>
                <a:cs typeface="Arial" pitchFamily="34" charset="0"/>
              </a:rPr>
              <a:t>Estos resultados son más pronunciados con las HBPM pero no estadísticamente significativo entre HBPM y AVK o HBPM y </a:t>
            </a:r>
            <a:r>
              <a:rPr lang="es-UY" b="1" dirty="0" err="1" smtClean="0">
                <a:latin typeface="Arial" pitchFamily="34" charset="0"/>
                <a:cs typeface="Arial" pitchFamily="34" charset="0"/>
              </a:rPr>
              <a:t>HnF</a:t>
            </a:r>
            <a:endParaRPr lang="es-UY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95736" y="6165304"/>
            <a:ext cx="6682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1400" b="1" dirty="0" err="1" smtClean="0">
                <a:latin typeface="Arial" pitchFamily="34" charset="0"/>
                <a:cs typeface="Arial" pitchFamily="34" charset="0"/>
              </a:rPr>
              <a:t>Kuderer</a:t>
            </a:r>
            <a:r>
              <a:rPr lang="es-UY" sz="1400" b="1" dirty="0" smtClean="0">
                <a:latin typeface="Arial" pitchFamily="34" charset="0"/>
                <a:cs typeface="Arial" pitchFamily="34" charset="0"/>
              </a:rPr>
              <a:t> N </a:t>
            </a:r>
            <a:r>
              <a:rPr lang="es-UY" sz="1400" b="1" dirty="0" err="1" smtClean="0">
                <a:latin typeface="Arial" pitchFamily="34" charset="0"/>
                <a:cs typeface="Arial" pitchFamily="34" charset="0"/>
              </a:rPr>
              <a:t>Metaanálisis</a:t>
            </a:r>
            <a:r>
              <a:rPr lang="es-UY" sz="1400" b="1" dirty="0" smtClean="0">
                <a:latin typeface="Arial" pitchFamily="34" charset="0"/>
                <a:cs typeface="Arial" pitchFamily="34" charset="0"/>
              </a:rPr>
              <a:t> CANCER </a:t>
            </a:r>
            <a:r>
              <a:rPr lang="es-UY" sz="1400" b="1" dirty="0" err="1" smtClean="0">
                <a:latin typeface="Arial" pitchFamily="34" charset="0"/>
                <a:cs typeface="Arial" pitchFamily="34" charset="0"/>
              </a:rPr>
              <a:t>September</a:t>
            </a:r>
            <a:r>
              <a:rPr lang="es-UY" sz="1400" b="1" dirty="0" smtClean="0">
                <a:latin typeface="Arial" pitchFamily="34" charset="0"/>
                <a:cs typeface="Arial" pitchFamily="34" charset="0"/>
              </a:rPr>
              <a:t> 1, 2007 / </a:t>
            </a:r>
            <a:r>
              <a:rPr lang="es-UY" sz="1400" b="1" dirty="0" err="1" smtClean="0">
                <a:latin typeface="Arial" pitchFamily="34" charset="0"/>
                <a:cs typeface="Arial" pitchFamily="34" charset="0"/>
              </a:rPr>
              <a:t>Volume</a:t>
            </a:r>
            <a:r>
              <a:rPr lang="es-UY" sz="1400" b="1" dirty="0" smtClean="0">
                <a:latin typeface="Arial" pitchFamily="34" charset="0"/>
                <a:cs typeface="Arial" pitchFamily="34" charset="0"/>
              </a:rPr>
              <a:t> 110 / </a:t>
            </a:r>
            <a:r>
              <a:rPr lang="es-UY" sz="1400" b="1" dirty="0" err="1" smtClean="0">
                <a:latin typeface="Arial" pitchFamily="34" charset="0"/>
                <a:cs typeface="Arial" pitchFamily="34" charset="0"/>
              </a:rPr>
              <a:t>Number</a:t>
            </a:r>
            <a:r>
              <a:rPr lang="es-UY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UY" dirty="0" smtClean="0"/>
              <a:t>5</a:t>
            </a:r>
            <a:endParaRPr lang="es-U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200" b="1" u="sng" dirty="0" err="1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Anticoagulación</a:t>
            </a:r>
            <a:r>
              <a:rPr lang="es-UY" sz="3200" b="1" u="sng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 y sobrevida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2104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2857 </a:t>
            </a:r>
            <a:r>
              <a:rPr lang="es-UY" sz="2800" b="1" dirty="0" err="1" smtClean="0">
                <a:latin typeface="Arial" pitchFamily="34" charset="0"/>
                <a:cs typeface="Arial" pitchFamily="34" charset="0"/>
              </a:rPr>
              <a:t>ptes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c/</a:t>
            </a:r>
            <a:r>
              <a:rPr lang="es-UY" sz="2800" b="1" dirty="0" err="1" smtClean="0">
                <a:latin typeface="Arial" pitchFamily="34" charset="0"/>
                <a:cs typeface="Arial" pitchFamily="34" charset="0"/>
              </a:rPr>
              <a:t>HnF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o HBPM s/indicación </a:t>
            </a:r>
            <a:r>
              <a:rPr lang="es-UY" sz="2800" b="1" dirty="0" err="1" smtClean="0">
                <a:latin typeface="Arial" pitchFamily="34" charset="0"/>
                <a:cs typeface="Arial" pitchFamily="34" charset="0"/>
              </a:rPr>
              <a:t>terapeútica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o profiláctica</a:t>
            </a:r>
          </a:p>
          <a:p>
            <a:pPr>
              <a:buNone/>
            </a:pP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 12 meses no diferencia significativa</a:t>
            </a:r>
          </a:p>
          <a:p>
            <a:pPr>
              <a:buNone/>
            </a:pPr>
            <a:endParaRPr lang="es-UY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 24 meses  diferencia significativa en la  </a:t>
            </a:r>
          </a:p>
          <a:p>
            <a:pPr>
              <a:buNone/>
            </a:pP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                          sobrevida</a:t>
            </a:r>
          </a:p>
          <a:p>
            <a:pPr>
              <a:buNone/>
            </a:pP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    TEV s/ diferencia significativa en el sangrado mayor o menor</a:t>
            </a:r>
            <a:endParaRPr lang="es-UY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Flecha abajo"/>
          <p:cNvSpPr/>
          <p:nvPr/>
        </p:nvSpPr>
        <p:spPr>
          <a:xfrm>
            <a:off x="971600" y="4869160"/>
            <a:ext cx="7200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9" name="8 CuadroTexto"/>
          <p:cNvSpPr txBox="1"/>
          <p:nvPr/>
        </p:nvSpPr>
        <p:spPr>
          <a:xfrm>
            <a:off x="4010566" y="6453336"/>
            <a:ext cx="480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1400" b="1" dirty="0" smtClean="0">
                <a:latin typeface="Arial" pitchFamily="34" charset="0"/>
                <a:cs typeface="Arial" pitchFamily="34" charset="0"/>
              </a:rPr>
              <a:t>Cochrane </a:t>
            </a:r>
            <a:r>
              <a:rPr lang="es-UY" sz="1400" b="1" dirty="0" err="1" smtClean="0">
                <a:latin typeface="Arial" pitchFamily="34" charset="0"/>
                <a:cs typeface="Arial" pitchFamily="34" charset="0"/>
              </a:rPr>
              <a:t>Database</a:t>
            </a:r>
            <a:r>
              <a:rPr lang="es-UY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UY" sz="1400" b="1" dirty="0" err="1" smtClean="0">
                <a:latin typeface="Arial" pitchFamily="34" charset="0"/>
                <a:cs typeface="Arial" pitchFamily="34" charset="0"/>
              </a:rPr>
              <a:t>Syst</a:t>
            </a:r>
            <a:r>
              <a:rPr lang="es-UY" sz="1400" b="1" dirty="0" smtClean="0">
                <a:latin typeface="Arial" pitchFamily="34" charset="0"/>
                <a:cs typeface="Arial" pitchFamily="34" charset="0"/>
              </a:rPr>
              <a:t> Rev. 2011 </a:t>
            </a:r>
            <a:r>
              <a:rPr lang="es-UY" sz="1400" b="1" dirty="0" err="1" smtClean="0">
                <a:latin typeface="Arial" pitchFamily="34" charset="0"/>
                <a:cs typeface="Arial" pitchFamily="34" charset="0"/>
              </a:rPr>
              <a:t>Apr</a:t>
            </a:r>
            <a:r>
              <a:rPr lang="es-UY" sz="1400" b="1" dirty="0" smtClean="0">
                <a:latin typeface="Arial" pitchFamily="34" charset="0"/>
                <a:cs typeface="Arial" pitchFamily="34" charset="0"/>
              </a:rPr>
              <a:t> 13;4:CD006652</a:t>
            </a:r>
            <a:endParaRPr lang="es-UY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>
            <a:normAutofit fontScale="90000"/>
          </a:bodyPr>
          <a:lstStyle/>
          <a:p>
            <a:r>
              <a:rPr lang="es-UY" b="1" u="sng" dirty="0" smtClean="0">
                <a:effectLst/>
                <a:latin typeface="Arial" pitchFamily="34" charset="0"/>
                <a:cs typeface="Arial" pitchFamily="34" charset="0"/>
              </a:rPr>
              <a:t>Conclusiones: </a:t>
            </a:r>
            <a:r>
              <a:rPr lang="es-UY" b="1" u="sng" dirty="0" err="1" smtClean="0">
                <a:effectLst/>
                <a:latin typeface="Arial" pitchFamily="34" charset="0"/>
                <a:cs typeface="Arial" pitchFamily="34" charset="0"/>
              </a:rPr>
              <a:t>anticoagulación</a:t>
            </a:r>
            <a:r>
              <a:rPr lang="es-UY" b="1" u="sng" dirty="0" smtClean="0">
                <a:effectLst/>
                <a:latin typeface="Arial" pitchFamily="34" charset="0"/>
                <a:cs typeface="Arial" pitchFamily="34" charset="0"/>
              </a:rPr>
              <a:t>         </a:t>
            </a:r>
            <a:br>
              <a:rPr lang="es-UY" b="1" u="sng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s-UY" b="1" dirty="0" smtClean="0">
                <a:effectLst/>
                <a:latin typeface="Arial" pitchFamily="34" charset="0"/>
                <a:cs typeface="Arial" pitchFamily="34" charset="0"/>
              </a:rPr>
              <a:t>    </a:t>
            </a:r>
            <a:r>
              <a:rPr lang="es-UY" b="1" u="sng" dirty="0" smtClean="0">
                <a:effectLst/>
                <a:latin typeface="Arial" pitchFamily="34" charset="0"/>
                <a:cs typeface="Arial" pitchFamily="34" charset="0"/>
              </a:rPr>
              <a:t>impacto en la sobrevida</a:t>
            </a:r>
            <a:endParaRPr lang="es-UY" b="1" u="sng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  <a:solidFill>
            <a:schemeClr val="tx2">
              <a:lumMod val="2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s-UY" sz="3300" b="1" dirty="0" smtClean="0">
                <a:latin typeface="Arial" pitchFamily="34" charset="0"/>
                <a:cs typeface="Arial" pitchFamily="34" charset="0"/>
              </a:rPr>
              <a:t>los ensayos clínicos y meta-análisis, parecen indicar que la terapia </a:t>
            </a:r>
            <a:r>
              <a:rPr lang="es-UY" sz="3300" b="1" dirty="0" err="1" smtClean="0">
                <a:latin typeface="Arial" pitchFamily="34" charset="0"/>
                <a:cs typeface="Arial" pitchFamily="34" charset="0"/>
              </a:rPr>
              <a:t>antitrombótica</a:t>
            </a:r>
            <a:r>
              <a:rPr lang="es-UY" sz="3300" b="1" dirty="0" smtClean="0">
                <a:latin typeface="Arial" pitchFamily="34" charset="0"/>
                <a:cs typeface="Arial" pitchFamily="34" charset="0"/>
              </a:rPr>
              <a:t> - y en particular HBPM - tiene un efecto sobre la supervivencia en pacientes con cáncer.</a:t>
            </a:r>
          </a:p>
          <a:p>
            <a:endParaRPr lang="es-UY" sz="3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UY" sz="3300" b="1" dirty="0" smtClean="0">
                <a:latin typeface="Arial" pitchFamily="34" charset="0"/>
                <a:cs typeface="Arial" pitchFamily="34" charset="0"/>
              </a:rPr>
              <a:t>es difícil entender cómo un curso corto de HBPM puede proporcionar una ventaja sustancial en la supervivencia de pacientes con cáncer. </a:t>
            </a:r>
          </a:p>
          <a:p>
            <a:endParaRPr lang="es-UY" sz="3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UY" sz="3300" b="1" dirty="0" smtClean="0">
                <a:latin typeface="Arial" pitchFamily="34" charset="0"/>
                <a:cs typeface="Arial" pitchFamily="34" charset="0"/>
              </a:rPr>
              <a:t>Los datos recientes sugieren que la terapia </a:t>
            </a:r>
            <a:r>
              <a:rPr lang="es-UY" sz="3300" b="1" dirty="0" err="1" smtClean="0">
                <a:latin typeface="Arial" pitchFamily="34" charset="0"/>
                <a:cs typeface="Arial" pitchFamily="34" charset="0"/>
              </a:rPr>
              <a:t>antitrombótica</a:t>
            </a:r>
            <a:r>
              <a:rPr lang="es-UY" sz="3300" b="1" dirty="0" smtClean="0">
                <a:latin typeface="Arial" pitchFamily="34" charset="0"/>
                <a:cs typeface="Arial" pitchFamily="34" charset="0"/>
              </a:rPr>
              <a:t> puede tener un efecto directo en modificar la biología del tumor</a:t>
            </a:r>
            <a:r>
              <a:rPr lang="es-UY" dirty="0" smtClean="0"/>
              <a:t/>
            </a:r>
            <a:br>
              <a:rPr lang="es-UY" dirty="0" smtClean="0"/>
            </a:br>
            <a:endParaRPr lang="es-U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200" b="1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       </a:t>
            </a:r>
            <a:r>
              <a:rPr lang="es-UY" sz="3200" b="1" u="sng" dirty="0" err="1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Anticoagulación</a:t>
            </a:r>
            <a:r>
              <a:rPr lang="es-UY" sz="3200" b="1" u="sng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 y sobrevida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282496"/>
          </a:xfrm>
          <a:solidFill>
            <a:schemeClr val="tx2">
              <a:lumMod val="2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La actual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información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es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limitada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recomendar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o no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recomendar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el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uso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anticoagulación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influenciar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el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pronóstico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del 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cáncer (GI  B)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en-US" sz="1400" b="1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sz="1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                   ESMO  Annals of Oncology 21 (Supplement 5): v274–v276, 2010</a:t>
            </a:r>
          </a:p>
          <a:p>
            <a:pPr>
              <a:buNone/>
            </a:pPr>
            <a:endParaRPr lang="es-UY" dirty="0" smtClean="0"/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Como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terapia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antineopl</a:t>
            </a:r>
            <a:r>
              <a:rPr lang="es-UY" sz="2800" b="1" dirty="0" err="1" smtClean="0">
                <a:latin typeface="Arial" pitchFamily="34" charset="0"/>
                <a:cs typeface="Arial" pitchFamily="34" charset="0"/>
              </a:rPr>
              <a:t>ásica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no puede ser recomendada hasta la realización de nuevos estudios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s-UY" sz="1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                                 CANCER </a:t>
            </a:r>
            <a:r>
              <a:rPr lang="es-UY" sz="1400" b="1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September</a:t>
            </a:r>
            <a:r>
              <a:rPr lang="es-UY" sz="1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1, 2007 / </a:t>
            </a:r>
            <a:r>
              <a:rPr lang="es-UY" sz="1400" b="1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Volume</a:t>
            </a:r>
            <a:r>
              <a:rPr lang="es-UY" sz="1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110 / </a:t>
            </a:r>
            <a:r>
              <a:rPr lang="es-UY" sz="1400" b="1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Number</a:t>
            </a:r>
            <a:r>
              <a:rPr lang="es-UY" sz="1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UY" sz="1800" dirty="0" smtClean="0">
                <a:solidFill>
                  <a:prstClr val="white"/>
                </a:solidFill>
              </a:rPr>
              <a:t>5</a:t>
            </a:r>
          </a:p>
          <a:p>
            <a:pPr>
              <a:buNone/>
            </a:pPr>
            <a:endParaRPr lang="es-UY" dirty="0" smtClean="0"/>
          </a:p>
          <a:p>
            <a:pPr>
              <a:buNone/>
            </a:pPr>
            <a:endParaRPr lang="es-UY" dirty="0" smtClean="0"/>
          </a:p>
          <a:p>
            <a:pPr>
              <a:buNone/>
            </a:pPr>
            <a:endParaRPr lang="es-U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US" sz="2800" b="1" u="sng" dirty="0" smtClean="0">
                <a:effectLst/>
                <a:latin typeface="Arial" pitchFamily="34" charset="0"/>
                <a:cs typeface="Arial" pitchFamily="34" charset="0"/>
              </a:rPr>
              <a:t>Khorana score de </a:t>
            </a:r>
            <a:r>
              <a:rPr lang="en-US" sz="2800" b="1" u="sng" dirty="0" err="1" smtClean="0">
                <a:effectLst/>
                <a:latin typeface="Arial" pitchFamily="34" charset="0"/>
                <a:cs typeface="Arial" pitchFamily="34" charset="0"/>
              </a:rPr>
              <a:t>predicción</a:t>
            </a:r>
            <a:r>
              <a:rPr lang="en-US" sz="2800" b="1" u="sng" dirty="0" smtClean="0">
                <a:effectLst/>
                <a:latin typeface="Arial" pitchFamily="34" charset="0"/>
                <a:cs typeface="Arial" pitchFamily="34" charset="0"/>
              </a:rPr>
              <a:t> de  VTE </a:t>
            </a:r>
            <a:r>
              <a:rPr lang="en-US" sz="2800" b="1" u="sng" dirty="0" err="1" smtClean="0">
                <a:effectLst/>
                <a:latin typeface="Arial" pitchFamily="34" charset="0"/>
                <a:cs typeface="Arial" pitchFamily="34" charset="0"/>
              </a:rPr>
              <a:t>asociado</a:t>
            </a:r>
            <a:r>
              <a:rPr lang="en-US" sz="2800" b="1" u="sng" dirty="0" smtClean="0">
                <a:effectLst/>
                <a:latin typeface="Arial" pitchFamily="34" charset="0"/>
                <a:cs typeface="Arial" pitchFamily="34" charset="0"/>
              </a:rPr>
              <a:t> a   </a:t>
            </a:r>
            <a:br>
              <a:rPr lang="en-US" sz="2800" b="1" u="sng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effectLst/>
                <a:latin typeface="Arial" pitchFamily="34" charset="0"/>
                <a:cs typeface="Arial" pitchFamily="34" charset="0"/>
              </a:rPr>
              <a:t>                             </a:t>
            </a:r>
            <a:r>
              <a:rPr lang="en-US" sz="2800" b="1" u="sng" dirty="0" err="1" smtClean="0">
                <a:effectLst/>
                <a:latin typeface="Arial" pitchFamily="34" charset="0"/>
                <a:cs typeface="Arial" pitchFamily="34" charset="0"/>
              </a:rPr>
              <a:t>quimioterapia</a:t>
            </a:r>
            <a:endParaRPr lang="es-UY" sz="2800" u="sng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5040560"/>
          </a:xfrm>
          <a:solidFill>
            <a:schemeClr val="tx2">
              <a:lumMod val="25000"/>
            </a:schemeClr>
          </a:solidFill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b="1" dirty="0" smtClean="0"/>
              <a:t> </a:t>
            </a:r>
            <a:endParaRPr lang="en-US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s-UY" sz="80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Caracteristicas</a:t>
            </a:r>
            <a:r>
              <a:rPr lang="es-UY" sz="8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del paciente                                          </a:t>
            </a:r>
            <a:r>
              <a:rPr lang="es-UY" sz="8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Riesgo de Score</a:t>
            </a:r>
          </a:p>
          <a:p>
            <a:pPr>
              <a:buNone/>
            </a:pPr>
            <a:r>
              <a:rPr lang="es-UY" sz="8000" b="1" dirty="0" smtClean="0">
                <a:latin typeface="Arial" pitchFamily="34" charset="0"/>
                <a:cs typeface="Arial" pitchFamily="34" charset="0"/>
              </a:rPr>
              <a:t>Sitio primario del </a:t>
            </a:r>
            <a:r>
              <a:rPr lang="es-UY" sz="8000" b="1" dirty="0" err="1" smtClean="0">
                <a:latin typeface="Arial" pitchFamily="34" charset="0"/>
                <a:cs typeface="Arial" pitchFamily="34" charset="0"/>
              </a:rPr>
              <a:t>cancer</a:t>
            </a:r>
            <a:endParaRPr lang="es-UY" sz="8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• </a:t>
            </a:r>
            <a:r>
              <a:rPr lang="en-US" sz="8000" b="1" dirty="0" err="1" smtClean="0">
                <a:latin typeface="Arial" pitchFamily="34" charset="0"/>
                <a:cs typeface="Arial" pitchFamily="34" charset="0"/>
              </a:rPr>
              <a:t>Muy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 alto </a:t>
            </a:r>
            <a:r>
              <a:rPr lang="en-US" sz="8000" b="1" dirty="0" err="1" smtClean="0">
                <a:latin typeface="Arial" pitchFamily="34" charset="0"/>
                <a:cs typeface="Arial" pitchFamily="34" charset="0"/>
              </a:rPr>
              <a:t>riesgo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8000" b="1" dirty="0" err="1" smtClean="0">
                <a:latin typeface="Arial" pitchFamily="34" charset="0"/>
                <a:cs typeface="Arial" pitchFamily="34" charset="0"/>
              </a:rPr>
              <a:t>estómago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, pancreas)                                             </a:t>
            </a:r>
            <a:r>
              <a:rPr lang="en-US" sz="8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>
              <a:buNone/>
            </a:pPr>
            <a:r>
              <a:rPr lang="es-UY" sz="8000" b="1" dirty="0" smtClean="0">
                <a:latin typeface="Arial" pitchFamily="34" charset="0"/>
                <a:cs typeface="Arial" pitchFamily="34" charset="0"/>
              </a:rPr>
              <a:t>• Alto  riesgo (pulmón, linfoma, ginecológico, mama, testicular)</a:t>
            </a:r>
            <a:r>
              <a:rPr lang="es-UY" sz="8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1</a:t>
            </a:r>
          </a:p>
          <a:p>
            <a:pPr>
              <a:buNone/>
            </a:pPr>
            <a:r>
              <a:rPr lang="en-US" sz="80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Prequimioterapia</a:t>
            </a:r>
            <a:r>
              <a:rPr lang="en-US" sz="8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8000" dirty="0" err="1" smtClean="0">
                <a:latin typeface="Arial" pitchFamily="34" charset="0"/>
                <a:cs typeface="Arial" pitchFamily="34" charset="0"/>
              </a:rPr>
              <a:t>recuento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000" dirty="0" err="1" smtClean="0">
                <a:latin typeface="Arial" pitchFamily="34" charset="0"/>
                <a:cs typeface="Arial" pitchFamily="34" charset="0"/>
              </a:rPr>
              <a:t>plaquetario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  350 x 109/L o mayor                                             </a:t>
            </a:r>
            <a:r>
              <a:rPr lang="en-US" sz="8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pPr>
              <a:buNone/>
            </a:pPr>
            <a:r>
              <a:rPr lang="en-US" sz="8000" dirty="0" err="1" smtClean="0">
                <a:latin typeface="Arial" pitchFamily="34" charset="0"/>
                <a:cs typeface="Arial" pitchFamily="34" charset="0"/>
              </a:rPr>
              <a:t>nivel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8000" dirty="0" err="1" smtClean="0">
                <a:latin typeface="Arial" pitchFamily="34" charset="0"/>
                <a:cs typeface="Arial" pitchFamily="34" charset="0"/>
              </a:rPr>
              <a:t>Hb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8000" dirty="0" err="1" smtClean="0">
                <a:latin typeface="Arial" pitchFamily="34" charset="0"/>
                <a:cs typeface="Arial" pitchFamily="34" charset="0"/>
              </a:rPr>
              <a:t>menor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 de 10 g/</a:t>
            </a:r>
            <a:r>
              <a:rPr lang="en-US" sz="8000" dirty="0" err="1" smtClean="0">
                <a:latin typeface="Arial" pitchFamily="34" charset="0"/>
                <a:cs typeface="Arial" pitchFamily="34" charset="0"/>
              </a:rPr>
              <a:t>dL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n-US" sz="8000" dirty="0" err="1" smtClean="0">
                <a:latin typeface="Arial" pitchFamily="34" charset="0"/>
                <a:cs typeface="Arial" pitchFamily="34" charset="0"/>
              </a:rPr>
              <a:t>uso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8000" dirty="0" err="1" smtClean="0">
                <a:latin typeface="Arial" pitchFamily="34" charset="0"/>
                <a:cs typeface="Arial" pitchFamily="34" charset="0"/>
              </a:rPr>
              <a:t>factores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8000" dirty="0" err="1" smtClean="0">
                <a:latin typeface="Arial" pitchFamily="34" charset="0"/>
                <a:cs typeface="Arial" pitchFamily="34" charset="0"/>
              </a:rPr>
              <a:t>crecimiento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8000" dirty="0" err="1" smtClean="0">
                <a:latin typeface="Arial" pitchFamily="34" charset="0"/>
                <a:cs typeface="Arial" pitchFamily="34" charset="0"/>
              </a:rPr>
              <a:t>glob.rojos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</a:t>
            </a:r>
            <a:r>
              <a:rPr lang="en-US" sz="8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pPr>
              <a:buNone/>
            </a:pPr>
            <a:r>
              <a:rPr lang="en-US" sz="8000" dirty="0" err="1" smtClean="0">
                <a:latin typeface="Arial" pitchFamily="34" charset="0"/>
                <a:cs typeface="Arial" pitchFamily="34" charset="0"/>
              </a:rPr>
              <a:t>recuento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8000" dirty="0" err="1" smtClean="0">
                <a:latin typeface="Arial" pitchFamily="34" charset="0"/>
                <a:cs typeface="Arial" pitchFamily="34" charset="0"/>
              </a:rPr>
              <a:t>leucocitario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8000" dirty="0" err="1" smtClean="0">
                <a:latin typeface="Arial" pitchFamily="34" charset="0"/>
                <a:cs typeface="Arial" pitchFamily="34" charset="0"/>
              </a:rPr>
              <a:t>prequimioterapia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  &gt; 11 x 10 9/L                          </a:t>
            </a:r>
            <a:r>
              <a:rPr lang="en-US" sz="8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pPr>
              <a:buNone/>
            </a:pPr>
            <a:r>
              <a:rPr lang="en-US" sz="8000" dirty="0" smtClean="0">
                <a:latin typeface="Arial" pitchFamily="34" charset="0"/>
                <a:cs typeface="Arial" pitchFamily="34" charset="0"/>
              </a:rPr>
              <a:t>IMC 35 kg/m2 o mayor                                                                            </a:t>
            </a:r>
            <a:r>
              <a:rPr lang="en-US" sz="8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pPr>
              <a:buNone/>
            </a:pPr>
            <a:endParaRPr lang="en-US" sz="80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8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Total Score         </a:t>
            </a:r>
            <a:r>
              <a:rPr lang="en-US" sz="80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Categoría</a:t>
            </a:r>
            <a:r>
              <a:rPr lang="en-US" sz="8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80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riesgo</a:t>
            </a:r>
            <a:r>
              <a:rPr lang="en-US" sz="8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80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Riesgo</a:t>
            </a:r>
            <a:r>
              <a:rPr lang="en-US" sz="8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80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Sintomático</a:t>
            </a:r>
            <a:r>
              <a:rPr lang="en-US" sz="8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 VTE</a:t>
            </a:r>
          </a:p>
          <a:p>
            <a:pPr>
              <a:buNone/>
            </a:pPr>
            <a:r>
              <a:rPr lang="es-UY" sz="8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</a:t>
            </a:r>
          </a:p>
          <a:p>
            <a:pPr>
              <a:buNone/>
            </a:pPr>
            <a:r>
              <a:rPr lang="es-UY" sz="8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0</a:t>
            </a:r>
            <a:r>
              <a:rPr lang="es-UY" sz="8000" b="1" dirty="0" smtClean="0">
                <a:latin typeface="Arial" pitchFamily="34" charset="0"/>
                <a:cs typeface="Arial" pitchFamily="34" charset="0"/>
              </a:rPr>
              <a:t>                             bajo                                             0.3 – 0.8%</a:t>
            </a:r>
          </a:p>
          <a:p>
            <a:pPr>
              <a:buNone/>
            </a:pPr>
            <a:r>
              <a:rPr lang="it-IT" sz="8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1, 2                     </a:t>
            </a:r>
            <a:r>
              <a:rPr lang="it-IT" sz="8000" b="1" dirty="0" smtClean="0">
                <a:latin typeface="Arial" pitchFamily="34" charset="0"/>
                <a:cs typeface="Arial" pitchFamily="34" charset="0"/>
              </a:rPr>
              <a:t>Intermedio                                        1.8 – 2.0%</a:t>
            </a:r>
          </a:p>
          <a:p>
            <a:pPr>
              <a:buNone/>
            </a:pPr>
            <a:r>
              <a:rPr lang="en-US" sz="8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3 o mayor                     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alto                                              6.7 – 7.1%</a:t>
            </a:r>
          </a:p>
          <a:p>
            <a:pPr>
              <a:buNone/>
            </a:pPr>
            <a:endParaRPr lang="es-UY" sz="7400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UY" sz="22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UY" sz="2200" i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</a:t>
            </a:r>
            <a:endParaRPr lang="es-UY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467544" y="5157192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6131720" y="6381328"/>
            <a:ext cx="24727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1400" b="1" i="1" dirty="0" err="1" smtClean="0">
                <a:latin typeface="Arial" pitchFamily="34" charset="0"/>
                <a:cs typeface="Arial" pitchFamily="34" charset="0"/>
              </a:rPr>
              <a:t>Blood</a:t>
            </a:r>
            <a:r>
              <a:rPr lang="es-UY" sz="1400" b="1" i="1" dirty="0" smtClean="0">
                <a:latin typeface="Arial" pitchFamily="34" charset="0"/>
                <a:cs typeface="Arial" pitchFamily="34" charset="0"/>
              </a:rPr>
              <a:t>. 2008;111:4902–</a:t>
            </a:r>
            <a:r>
              <a:rPr lang="es-UY" sz="1400" b="1" dirty="0" smtClean="0">
                <a:latin typeface="Arial" pitchFamily="34" charset="0"/>
                <a:cs typeface="Arial" pitchFamily="34" charset="0"/>
              </a:rPr>
              <a:t>4907</a:t>
            </a:r>
            <a:endParaRPr lang="es-UY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29258"/>
          </a:xfrm>
        </p:spPr>
        <p:txBody>
          <a:bodyPr>
            <a:normAutofit/>
          </a:bodyPr>
          <a:lstStyle/>
          <a:p>
            <a:r>
              <a:rPr lang="es-UY" sz="3200" b="1" u="sng" dirty="0" err="1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Anticoagulación</a:t>
            </a:r>
            <a:r>
              <a:rPr lang="es-UY" sz="3200" b="1" u="sng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 y sobrevida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14040"/>
          </a:xfrm>
        </p:spPr>
        <p:txBody>
          <a:bodyPr>
            <a:noAutofit/>
          </a:bodyPr>
          <a:lstStyle/>
          <a:p>
            <a:r>
              <a:rPr lang="es-UY" sz="2400" b="1" dirty="0" smtClean="0">
                <a:latin typeface="Arial" pitchFamily="34" charset="0"/>
                <a:cs typeface="Arial" pitchFamily="34" charset="0"/>
              </a:rPr>
              <a:t>¿De qué tamaño y  consistencia es el beneficio en la supervivencia?</a:t>
            </a:r>
            <a:br>
              <a:rPr lang="es-UY" sz="2400" b="1" dirty="0" smtClean="0">
                <a:latin typeface="Arial" pitchFamily="34" charset="0"/>
                <a:cs typeface="Arial" pitchFamily="34" charset="0"/>
              </a:rPr>
            </a:br>
            <a:endParaRPr lang="es-UY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UY" sz="2400" b="1" dirty="0" smtClean="0">
                <a:latin typeface="Arial" pitchFamily="34" charset="0"/>
                <a:cs typeface="Arial" pitchFamily="34" charset="0"/>
              </a:rPr>
              <a:t>En qué pacientes (tipo de tumor, </a:t>
            </a:r>
            <a:r>
              <a:rPr lang="es-UY" sz="2400" b="1" dirty="0" err="1" smtClean="0">
                <a:latin typeface="Arial" pitchFamily="34" charset="0"/>
                <a:cs typeface="Arial" pitchFamily="34" charset="0"/>
              </a:rPr>
              <a:t>estadío</a:t>
            </a: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, categoría  de pronóstico) tienen más probabilidades de beneficiarse de la terapia?</a:t>
            </a:r>
            <a:br>
              <a:rPr lang="es-UY" sz="2400" b="1" dirty="0" smtClean="0">
                <a:latin typeface="Arial" pitchFamily="34" charset="0"/>
                <a:cs typeface="Arial" pitchFamily="34" charset="0"/>
              </a:rPr>
            </a:br>
            <a:endParaRPr lang="es-UY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UY" sz="2400" b="1" dirty="0" smtClean="0">
                <a:latin typeface="Arial" pitchFamily="34" charset="0"/>
                <a:cs typeface="Arial" pitchFamily="34" charset="0"/>
              </a:rPr>
              <a:t>¿Qué anticoagulante es más eficaz?</a:t>
            </a:r>
            <a:br>
              <a:rPr lang="es-UY" sz="2400" b="1" dirty="0" smtClean="0">
                <a:latin typeface="Arial" pitchFamily="34" charset="0"/>
                <a:cs typeface="Arial" pitchFamily="34" charset="0"/>
              </a:rPr>
            </a:br>
            <a:endParaRPr lang="es-UY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UY" sz="2400" b="1" dirty="0" smtClean="0">
                <a:latin typeface="Arial" pitchFamily="34" charset="0"/>
                <a:cs typeface="Arial" pitchFamily="34" charset="0"/>
              </a:rPr>
              <a:t>¿Qué duración del tratamiento se necesita?</a:t>
            </a:r>
            <a:br>
              <a:rPr lang="es-UY" sz="2400" b="1" dirty="0" smtClean="0">
                <a:latin typeface="Arial" pitchFamily="34" charset="0"/>
                <a:cs typeface="Arial" pitchFamily="34" charset="0"/>
              </a:rPr>
            </a:br>
            <a:endParaRPr lang="es-UY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UY" sz="2400" b="1" dirty="0" smtClean="0">
                <a:latin typeface="Arial" pitchFamily="34" charset="0"/>
                <a:cs typeface="Arial" pitchFamily="34" charset="0"/>
              </a:rPr>
              <a:t>¿Qué tan grande es el riesgo de sus efectos adversos cuando se los usa por tiempo prolongado en estos pacientes?</a:t>
            </a:r>
            <a:br>
              <a:rPr lang="es-UY" sz="2400" b="1" dirty="0" smtClean="0">
                <a:latin typeface="Arial" pitchFamily="34" charset="0"/>
                <a:cs typeface="Arial" pitchFamily="34" charset="0"/>
              </a:rPr>
            </a:br>
            <a:endParaRPr lang="es-UY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901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AR  39 años , AGO  4 embarazos sin complicaciones, último hace 10 años sin controles ginecológicos posteriores.</a:t>
            </a:r>
          </a:p>
          <a:p>
            <a:pPr>
              <a:buNone/>
            </a:pPr>
            <a:r>
              <a:rPr lang="es-UY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08/05</a:t>
            </a: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 cuadro de 2 meses de evolución : </a:t>
            </a:r>
            <a:r>
              <a:rPr lang="es-UY" sz="2400" b="1" dirty="0" err="1" smtClean="0">
                <a:latin typeface="Arial" pitchFamily="34" charset="0"/>
                <a:cs typeface="Arial" pitchFamily="34" charset="0"/>
              </a:rPr>
              <a:t>dispareunia</a:t>
            </a: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s-UY" sz="2400" b="1" dirty="0" err="1" smtClean="0">
                <a:latin typeface="Arial" pitchFamily="34" charset="0"/>
                <a:cs typeface="Arial" pitchFamily="34" charset="0"/>
              </a:rPr>
              <a:t>sinusorragia</a:t>
            </a: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 , dolor  y distensión abdominal. </a:t>
            </a:r>
            <a:r>
              <a:rPr lang="es-UY" sz="2400" b="1" dirty="0" err="1" smtClean="0">
                <a:latin typeface="Arial" pitchFamily="34" charset="0"/>
                <a:cs typeface="Arial" pitchFamily="34" charset="0"/>
              </a:rPr>
              <a:t>Genitorragia</a:t>
            </a: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 escasa de 10 días de evolución</a:t>
            </a:r>
          </a:p>
          <a:p>
            <a:pPr>
              <a:buNone/>
            </a:pPr>
            <a:r>
              <a:rPr lang="es-UY" sz="2400" b="1" dirty="0" err="1" smtClean="0">
                <a:latin typeface="Arial" pitchFamily="34" charset="0"/>
                <a:cs typeface="Arial" pitchFamily="34" charset="0"/>
              </a:rPr>
              <a:t>Ex.</a:t>
            </a: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 ginecológico: cuello </a:t>
            </a:r>
            <a:r>
              <a:rPr lang="es-UY" sz="2400" b="1" dirty="0" err="1" smtClean="0">
                <a:latin typeface="Arial" pitchFamily="34" charset="0"/>
                <a:cs typeface="Arial" pitchFamily="34" charset="0"/>
              </a:rPr>
              <a:t>sustituído</a:t>
            </a: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 por tumoración de 4 cm irregular , </a:t>
            </a:r>
            <a:r>
              <a:rPr lang="es-UY" sz="2400" b="1" dirty="0" err="1" smtClean="0">
                <a:latin typeface="Arial" pitchFamily="34" charset="0"/>
                <a:cs typeface="Arial" pitchFamily="34" charset="0"/>
              </a:rPr>
              <a:t>exofítico</a:t>
            </a: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 con </a:t>
            </a:r>
            <a:r>
              <a:rPr lang="es-UY" sz="2400" b="1" dirty="0" err="1" smtClean="0">
                <a:latin typeface="Arial" pitchFamily="34" charset="0"/>
                <a:cs typeface="Arial" pitchFamily="34" charset="0"/>
              </a:rPr>
              <a:t>cervicorragia</a:t>
            </a: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 roja moderada impresiona comprometer  1/3 superior de vagina, útero aumentado de tamaño . Se biopsia</a:t>
            </a:r>
          </a:p>
          <a:p>
            <a:pPr>
              <a:buNone/>
            </a:pP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TAC </a:t>
            </a:r>
            <a:r>
              <a:rPr lang="es-UY" sz="2400" b="1" dirty="0" err="1" smtClean="0">
                <a:latin typeface="Arial" pitchFamily="34" charset="0"/>
                <a:cs typeface="Arial" pitchFamily="34" charset="0"/>
              </a:rPr>
              <a:t>Tx</a:t>
            </a: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s-UY" sz="2400" b="1" dirty="0" err="1" smtClean="0">
                <a:latin typeface="Arial" pitchFamily="34" charset="0"/>
                <a:cs typeface="Arial" pitchFamily="34" charset="0"/>
              </a:rPr>
              <a:t>abd</a:t>
            </a: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-pelvis: cuello mal definido , útero irregular aumentado de tamaño, ascitis leve, engrosamiento de mesenterio, derrame pleural bilateral leve. </a:t>
            </a:r>
          </a:p>
          <a:p>
            <a:pPr>
              <a:buNone/>
            </a:pP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Hemograma: </a:t>
            </a:r>
            <a:r>
              <a:rPr lang="es-UY" sz="2400" b="1" dirty="0" err="1" smtClean="0">
                <a:latin typeface="Arial" pitchFamily="34" charset="0"/>
                <a:cs typeface="Arial" pitchFamily="34" charset="0"/>
              </a:rPr>
              <a:t>Gb</a:t>
            </a: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: 7200 </a:t>
            </a:r>
            <a:r>
              <a:rPr lang="es-UY" sz="2400" b="1" dirty="0" err="1" smtClean="0">
                <a:latin typeface="Arial" pitchFamily="34" charset="0"/>
                <a:cs typeface="Arial" pitchFamily="34" charset="0"/>
              </a:rPr>
              <a:t>Hb</a:t>
            </a: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: 8,5  </a:t>
            </a:r>
            <a:r>
              <a:rPr lang="es-UY" sz="2400" b="1" dirty="0" err="1" smtClean="0">
                <a:latin typeface="Arial" pitchFamily="34" charset="0"/>
                <a:cs typeface="Arial" pitchFamily="34" charset="0"/>
              </a:rPr>
              <a:t>Plaq</a:t>
            </a: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: 174000   </a:t>
            </a:r>
          </a:p>
          <a:p>
            <a:pPr>
              <a:buNone/>
            </a:pPr>
            <a:endParaRPr lang="es-UY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478616" y="188640"/>
            <a:ext cx="27414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2800" b="1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Historia clínica</a:t>
            </a:r>
            <a:endParaRPr lang="es-UY" sz="2800" b="1" u="sng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es-UY" sz="6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UY" sz="6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UY" sz="7400" b="1" dirty="0" smtClean="0">
                <a:latin typeface="Arial" pitchFamily="34" charset="0"/>
                <a:cs typeface="Arial" pitchFamily="34" charset="0"/>
              </a:rPr>
              <a:t>A  las 48 hs de ingresada: agrega edema </a:t>
            </a:r>
            <a:r>
              <a:rPr lang="es-UY" sz="7400" b="1" dirty="0" err="1" smtClean="0">
                <a:latin typeface="Arial" pitchFamily="34" charset="0"/>
                <a:cs typeface="Arial" pitchFamily="34" charset="0"/>
              </a:rPr>
              <a:t>MIIzq</a:t>
            </a:r>
            <a:r>
              <a:rPr lang="es-UY" sz="7400" b="1" dirty="0" smtClean="0">
                <a:latin typeface="Arial" pitchFamily="34" charset="0"/>
                <a:cs typeface="Arial" pitchFamily="34" charset="0"/>
              </a:rPr>
              <a:t> hasta muslo.</a:t>
            </a:r>
          </a:p>
          <a:p>
            <a:pPr>
              <a:buNone/>
            </a:pPr>
            <a:r>
              <a:rPr lang="es-UY" sz="7400" b="1" dirty="0" err="1" smtClean="0">
                <a:latin typeface="Arial" pitchFamily="34" charset="0"/>
                <a:cs typeface="Arial" pitchFamily="34" charset="0"/>
              </a:rPr>
              <a:t>Ecodoppler</a:t>
            </a:r>
            <a:r>
              <a:rPr lang="es-UY" sz="7400" b="1" dirty="0" smtClean="0">
                <a:latin typeface="Arial" pitchFamily="34" charset="0"/>
                <a:cs typeface="Arial" pitchFamily="34" charset="0"/>
              </a:rPr>
              <a:t> venoso: TVP femoral común y cayado </a:t>
            </a:r>
          </a:p>
          <a:p>
            <a:pPr>
              <a:buNone/>
            </a:pPr>
            <a:r>
              <a:rPr lang="es-UY" sz="7400" b="1" dirty="0" smtClean="0">
                <a:latin typeface="Arial" pitchFamily="34" charset="0"/>
                <a:cs typeface="Arial" pitchFamily="34" charset="0"/>
              </a:rPr>
              <a:t>                                     </a:t>
            </a:r>
            <a:r>
              <a:rPr lang="es-UY" sz="7400" b="1" dirty="0" err="1" smtClean="0">
                <a:latin typeface="Arial" pitchFamily="34" charset="0"/>
                <a:cs typeface="Arial" pitchFamily="34" charset="0"/>
              </a:rPr>
              <a:t>safeno</a:t>
            </a:r>
            <a:r>
              <a:rPr lang="es-UY" sz="7400" b="1" dirty="0" smtClean="0">
                <a:latin typeface="Arial" pitchFamily="34" charset="0"/>
                <a:cs typeface="Arial" pitchFamily="34" charset="0"/>
              </a:rPr>
              <a:t> izq. </a:t>
            </a:r>
          </a:p>
          <a:p>
            <a:pPr>
              <a:buNone/>
            </a:pPr>
            <a:r>
              <a:rPr lang="es-UY" sz="7400" b="1" dirty="0" err="1" smtClean="0">
                <a:latin typeface="Arial" pitchFamily="34" charset="0"/>
                <a:cs typeface="Arial" pitchFamily="34" charset="0"/>
              </a:rPr>
              <a:t>Ecocardiograma</a:t>
            </a:r>
            <a:r>
              <a:rPr lang="es-UY" sz="7400" b="1" dirty="0" smtClean="0">
                <a:latin typeface="Arial" pitchFamily="34" charset="0"/>
                <a:cs typeface="Arial" pitchFamily="34" charset="0"/>
              </a:rPr>
              <a:t>:  no dilatación de Cavidades Der. </a:t>
            </a:r>
          </a:p>
          <a:p>
            <a:pPr>
              <a:buNone/>
            </a:pPr>
            <a:r>
              <a:rPr lang="es-UY" sz="7400" b="1" dirty="0" smtClean="0">
                <a:latin typeface="Arial" pitchFamily="34" charset="0"/>
                <a:cs typeface="Arial" pitchFamily="34" charset="0"/>
              </a:rPr>
              <a:t>Se inicia  HBPM c/12 hs </a:t>
            </a:r>
          </a:p>
          <a:p>
            <a:pPr>
              <a:buNone/>
            </a:pPr>
            <a:endParaRPr lang="es-UY" sz="7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UY" sz="7400" b="1" dirty="0" smtClean="0">
                <a:latin typeface="Arial" pitchFamily="34" charset="0"/>
                <a:cs typeface="Arial" pitchFamily="34" charset="0"/>
              </a:rPr>
              <a:t>Agrava </a:t>
            </a:r>
            <a:r>
              <a:rPr lang="es-UY" sz="7400" b="1" dirty="0" err="1" smtClean="0">
                <a:latin typeface="Arial" pitchFamily="34" charset="0"/>
                <a:cs typeface="Arial" pitchFamily="34" charset="0"/>
              </a:rPr>
              <a:t>genitorragia</a:t>
            </a:r>
            <a:r>
              <a:rPr lang="es-UY" sz="7400" b="1" dirty="0" smtClean="0">
                <a:latin typeface="Arial" pitchFamily="34" charset="0"/>
                <a:cs typeface="Arial" pitchFamily="34" charset="0"/>
              </a:rPr>
              <a:t>   Hemograma </a:t>
            </a:r>
            <a:r>
              <a:rPr lang="es-UY" sz="7400" b="1" dirty="0" err="1" smtClean="0">
                <a:latin typeface="Arial" pitchFamily="34" charset="0"/>
                <a:cs typeface="Arial" pitchFamily="34" charset="0"/>
              </a:rPr>
              <a:t>Hb</a:t>
            </a:r>
            <a:r>
              <a:rPr lang="es-UY" sz="7400" b="1" dirty="0" smtClean="0">
                <a:latin typeface="Arial" pitchFamily="34" charset="0"/>
                <a:cs typeface="Arial" pitchFamily="34" charset="0"/>
              </a:rPr>
              <a:t> : 6,2 gr/dl</a:t>
            </a:r>
          </a:p>
          <a:p>
            <a:pPr>
              <a:buNone/>
            </a:pPr>
            <a:r>
              <a:rPr lang="es-UY" sz="7400" b="1" dirty="0" smtClean="0">
                <a:latin typeface="Arial" pitchFamily="34" charset="0"/>
                <a:cs typeface="Arial" pitchFamily="34" charset="0"/>
              </a:rPr>
              <a:t>                                      </a:t>
            </a:r>
            <a:r>
              <a:rPr lang="es-UY" sz="7400" b="1" dirty="0" err="1" smtClean="0">
                <a:latin typeface="Arial" pitchFamily="34" charset="0"/>
                <a:cs typeface="Arial" pitchFamily="34" charset="0"/>
              </a:rPr>
              <a:t>Gb</a:t>
            </a:r>
            <a:r>
              <a:rPr lang="es-UY" sz="7400" b="1" dirty="0" smtClean="0">
                <a:latin typeface="Arial" pitchFamily="34" charset="0"/>
                <a:cs typeface="Arial" pitchFamily="34" charset="0"/>
              </a:rPr>
              <a:t>: 7700     </a:t>
            </a:r>
            <a:r>
              <a:rPr lang="es-UY" sz="7400" b="1" dirty="0" err="1" smtClean="0">
                <a:latin typeface="Arial" pitchFamily="34" charset="0"/>
                <a:cs typeface="Arial" pitchFamily="34" charset="0"/>
              </a:rPr>
              <a:t>Plaq</a:t>
            </a:r>
            <a:r>
              <a:rPr lang="es-UY" sz="7400" b="1" dirty="0" smtClean="0">
                <a:latin typeface="Arial" pitchFamily="34" charset="0"/>
                <a:cs typeface="Arial" pitchFamily="34" charset="0"/>
              </a:rPr>
              <a:t> 172000</a:t>
            </a:r>
          </a:p>
          <a:p>
            <a:pPr>
              <a:buNone/>
            </a:pPr>
            <a:endParaRPr lang="es-UY" sz="7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UY" sz="7400" b="1" dirty="0" smtClean="0">
                <a:latin typeface="Arial" pitchFamily="34" charset="0"/>
                <a:cs typeface="Arial" pitchFamily="34" charset="0"/>
              </a:rPr>
              <a:t>Se realiza </a:t>
            </a:r>
            <a:r>
              <a:rPr lang="es-UY" sz="7400" b="1" dirty="0" err="1" smtClean="0">
                <a:latin typeface="Arial" pitchFamily="34" charset="0"/>
                <a:cs typeface="Arial" pitchFamily="34" charset="0"/>
              </a:rPr>
              <a:t>embolización</a:t>
            </a:r>
            <a:r>
              <a:rPr lang="es-UY" sz="7400" b="1" dirty="0" smtClean="0">
                <a:latin typeface="Arial" pitchFamily="34" charset="0"/>
                <a:cs typeface="Arial" pitchFamily="34" charset="0"/>
              </a:rPr>
              <a:t> de art uterinas por vía femoral </a:t>
            </a:r>
          </a:p>
          <a:p>
            <a:pPr>
              <a:buNone/>
            </a:pPr>
            <a:r>
              <a:rPr lang="es-UY" sz="7400" b="1" dirty="0" smtClean="0">
                <a:latin typeface="Arial" pitchFamily="34" charset="0"/>
                <a:cs typeface="Arial" pitchFamily="34" charset="0"/>
              </a:rPr>
              <a:t>Der. para continuar </a:t>
            </a:r>
            <a:r>
              <a:rPr lang="es-UY" sz="7400" b="1" dirty="0" err="1" smtClean="0">
                <a:latin typeface="Arial" pitchFamily="34" charset="0"/>
                <a:cs typeface="Arial" pitchFamily="34" charset="0"/>
              </a:rPr>
              <a:t>anticoagulación</a:t>
            </a:r>
            <a:r>
              <a:rPr lang="es-UY" sz="7400" b="1" dirty="0" smtClean="0">
                <a:latin typeface="Arial" pitchFamily="34" charset="0"/>
                <a:cs typeface="Arial" pitchFamily="34" charset="0"/>
              </a:rPr>
              <a:t> la cual se suspende x 24 hs  reiniciándose luego c/12 hs</a:t>
            </a:r>
          </a:p>
          <a:p>
            <a:pPr>
              <a:buNone/>
            </a:pPr>
            <a:endParaRPr lang="es-UY" sz="6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UY" sz="6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UY" sz="6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UY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UY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s-UY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6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Disnea progresiva: Se plantea TEP y colocación de </a:t>
            </a:r>
          </a:p>
          <a:p>
            <a:pPr>
              <a:buNone/>
            </a:pP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                                  filtro de vena cava.</a:t>
            </a:r>
          </a:p>
          <a:p>
            <a:pPr>
              <a:buNone/>
            </a:pPr>
            <a:r>
              <a:rPr lang="es-UY" sz="2400" b="1" dirty="0" err="1" smtClean="0">
                <a:latin typeface="Arial" pitchFamily="34" charset="0"/>
                <a:cs typeface="Arial" pitchFamily="34" charset="0"/>
              </a:rPr>
              <a:t>Ecodoppler</a:t>
            </a: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 venoso: TVP femoral </a:t>
            </a:r>
            <a:r>
              <a:rPr lang="es-UY" sz="2400" b="1" dirty="0" err="1" smtClean="0">
                <a:latin typeface="Arial" pitchFamily="34" charset="0"/>
                <a:cs typeface="Arial" pitchFamily="34" charset="0"/>
              </a:rPr>
              <a:t>sup</a:t>
            </a: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. Femoral común </a:t>
            </a:r>
          </a:p>
          <a:p>
            <a:pPr>
              <a:buNone/>
            </a:pP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                                     y cayado de safena </a:t>
            </a:r>
            <a:r>
              <a:rPr lang="es-UY" sz="2400" b="1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.  bilateral.</a:t>
            </a:r>
          </a:p>
          <a:p>
            <a:pPr>
              <a:buNone/>
            </a:pPr>
            <a:r>
              <a:rPr lang="es-UY" sz="2400" b="1" dirty="0" err="1" smtClean="0">
                <a:latin typeface="Arial" pitchFamily="34" charset="0"/>
                <a:cs typeface="Arial" pitchFamily="34" charset="0"/>
              </a:rPr>
              <a:t>Ecocardiograma</a:t>
            </a: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: Hipertensión pulmonar severa </a:t>
            </a:r>
          </a:p>
          <a:p>
            <a:pPr>
              <a:buNone/>
            </a:pP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                               </a:t>
            </a:r>
            <a:r>
              <a:rPr lang="es-UY" sz="2400" b="1" dirty="0" err="1" smtClean="0">
                <a:latin typeface="Arial" pitchFamily="34" charset="0"/>
                <a:cs typeface="Arial" pitchFamily="34" charset="0"/>
              </a:rPr>
              <a:t>Disfusión</a:t>
            </a: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  V Der leve a moderada</a:t>
            </a:r>
          </a:p>
          <a:p>
            <a:pPr>
              <a:buNone/>
            </a:pP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Se cambia a </a:t>
            </a:r>
            <a:r>
              <a:rPr lang="es-UY" sz="2400" b="1" dirty="0" err="1" smtClean="0">
                <a:latin typeface="Arial" pitchFamily="34" charset="0"/>
                <a:cs typeface="Arial" pitchFamily="34" charset="0"/>
              </a:rPr>
              <a:t>HnF</a:t>
            </a: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 con dosis crecientes dada la no </a:t>
            </a:r>
          </a:p>
          <a:p>
            <a:pPr>
              <a:buNone/>
            </a:pP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respuesta con HBPM</a:t>
            </a:r>
          </a:p>
          <a:p>
            <a:pPr>
              <a:buNone/>
            </a:pPr>
            <a:endParaRPr lang="es-UY" sz="24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UY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22/05  fallece </a:t>
            </a: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Anatomía patológica: </a:t>
            </a:r>
            <a:r>
              <a:rPr lang="es-UY" sz="2400" b="1" dirty="0" err="1" smtClean="0">
                <a:latin typeface="Arial" pitchFamily="34" charset="0"/>
                <a:cs typeface="Arial" pitchFamily="34" charset="0"/>
              </a:rPr>
              <a:t>adenocarcinoma</a:t>
            </a: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                        escamoso de cuello </a:t>
            </a:r>
            <a:r>
              <a:rPr lang="es-UY" sz="2400" b="1" dirty="0" err="1" smtClean="0">
                <a:latin typeface="Arial" pitchFamily="34" charset="0"/>
                <a:cs typeface="Arial" pitchFamily="34" charset="0"/>
              </a:rPr>
              <a:t>estadío</a:t>
            </a:r>
            <a:r>
              <a:rPr lang="es-UY" sz="2400" b="1" dirty="0" smtClean="0">
                <a:latin typeface="Arial" pitchFamily="34" charset="0"/>
                <a:cs typeface="Arial" pitchFamily="34" charset="0"/>
              </a:rPr>
              <a:t> IV</a:t>
            </a:r>
          </a:p>
          <a:p>
            <a:pPr>
              <a:buNone/>
            </a:pPr>
            <a:endParaRPr lang="es-U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200" b="1" u="sng" dirty="0" smtClean="0">
                <a:latin typeface="Arial" pitchFamily="34" charset="0"/>
                <a:cs typeface="Arial" pitchFamily="34" charset="0"/>
              </a:rPr>
              <a:t>Conclusiones:</a:t>
            </a:r>
            <a:endParaRPr lang="es-UY" sz="32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70024"/>
          </a:xfrm>
          <a:solidFill>
            <a:schemeClr val="tx2">
              <a:lumMod val="2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s-UY" sz="2800" b="1" dirty="0" smtClean="0">
                <a:latin typeface="Arial" pitchFamily="34" charset="0"/>
                <a:cs typeface="Arial" pitchFamily="34" charset="0"/>
              </a:rPr>
              <a:t>El tratamiento y prevención de la ETEV en el paciente oncológico expone al médico tratante a grandes desafíos </a:t>
            </a:r>
            <a:r>
              <a:rPr lang="es-UY" sz="2800" b="1" dirty="0" err="1" smtClean="0">
                <a:latin typeface="Arial" pitchFamily="34" charset="0"/>
                <a:cs typeface="Arial" pitchFamily="34" charset="0"/>
              </a:rPr>
              <a:t>terapeúticos</a:t>
            </a: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muchos de los cuales aún no tienen una respuesta exacta.</a:t>
            </a:r>
          </a:p>
          <a:p>
            <a:endParaRPr lang="es-UY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UY" sz="2800" b="1" dirty="0" smtClean="0">
                <a:latin typeface="Arial" pitchFamily="34" charset="0"/>
                <a:cs typeface="Arial" pitchFamily="34" charset="0"/>
              </a:rPr>
              <a:t>Nuevos estudios actualmente en marcha podrán responder algunas de las preguntas planteadas </a:t>
            </a:r>
            <a:r>
              <a:rPr lang="es-UY" sz="2800" dirty="0" smtClean="0">
                <a:latin typeface="Arial" pitchFamily="34" charset="0"/>
                <a:cs typeface="Arial" pitchFamily="34" charset="0"/>
              </a:rPr>
              <a:t>(FRAGMATIC, GASTRANOX) </a:t>
            </a:r>
            <a:endParaRPr lang="es-UY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332656"/>
            <a:ext cx="8640960" cy="1399032"/>
          </a:xfrm>
        </p:spPr>
        <p:txBody>
          <a:bodyPr>
            <a:normAutofit fontScale="90000"/>
          </a:bodyPr>
          <a:lstStyle/>
          <a:p>
            <a:r>
              <a:rPr lang="es-UY" sz="36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s-UY" sz="36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s-UY" sz="36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s-UY" sz="36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s-UY" sz="36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XXII Congreso Internacional CLAHT 2011</a:t>
            </a:r>
            <a:br>
              <a:rPr lang="es-UY" sz="36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s-UY" sz="36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         Montevideo - Uruguay</a:t>
            </a:r>
            <a:br>
              <a:rPr lang="es-UY" sz="36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s-UY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UY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s-UY" dirty="0"/>
          </a:p>
        </p:txBody>
      </p:sp>
      <p:pic>
        <p:nvPicPr>
          <p:cNvPr id="4" name="3 Marcador de contenido" descr="imagesCAZTFVPP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95736" y="1772816"/>
            <a:ext cx="4752528" cy="3802022"/>
          </a:xfrm>
        </p:spPr>
      </p:pic>
      <p:sp>
        <p:nvSpPr>
          <p:cNvPr id="5" name="4 CuadroTexto"/>
          <p:cNvSpPr txBox="1"/>
          <p:nvPr/>
        </p:nvSpPr>
        <p:spPr>
          <a:xfrm>
            <a:off x="5201587" y="6165304"/>
            <a:ext cx="3042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UY" sz="2400" b="1" dirty="0" smtClean="0">
                <a:latin typeface="Arial" pitchFamily="34" charset="0"/>
                <a:cs typeface="Arial" pitchFamily="34" charset="0"/>
              </a:rPr>
              <a:t>MUCHAS GRACIAS</a:t>
            </a:r>
            <a:endParaRPr lang="es-UY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363272" cy="139903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    </a:t>
            </a:r>
            <a:r>
              <a:rPr lang="en-US" sz="2800" b="1" u="sng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Khorana score de </a:t>
            </a:r>
            <a:r>
              <a:rPr lang="en-US" sz="2800" b="1" u="sng" dirty="0" err="1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predicción</a:t>
            </a:r>
            <a:r>
              <a:rPr lang="en-US" sz="2800" b="1" u="sng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 de  VTE </a:t>
            </a:r>
            <a:br>
              <a:rPr lang="en-US" sz="2800" b="1" u="sng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          </a:t>
            </a:r>
            <a:r>
              <a:rPr lang="en-US" sz="2800" b="1" u="sng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err="1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asociado</a:t>
            </a:r>
            <a:r>
              <a:rPr lang="en-US" sz="2800" b="1" u="sng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  a </a:t>
            </a:r>
            <a:r>
              <a:rPr lang="en-US" sz="2800" b="1" u="sng" dirty="0" err="1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quimioterapia</a:t>
            </a:r>
            <a:endParaRPr lang="es-UY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  <a:solidFill>
            <a:schemeClr val="tx2">
              <a:lumMod val="25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s-UY" sz="26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UY" sz="2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Ventajas:</a:t>
            </a:r>
            <a:r>
              <a:rPr lang="es-UY" sz="2600" b="1" dirty="0" smtClean="0">
                <a:latin typeface="Arial" pitchFamily="34" charset="0"/>
                <a:cs typeface="Arial" pitchFamily="34" charset="0"/>
              </a:rPr>
              <a:t> fácil realización</a:t>
            </a:r>
          </a:p>
          <a:p>
            <a:pPr>
              <a:buNone/>
            </a:pPr>
            <a:endParaRPr lang="es-UY" sz="26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UY" sz="2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Desventajas:</a:t>
            </a:r>
            <a:r>
              <a:rPr lang="es-UY" sz="26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s-UY" sz="2600" b="1" dirty="0" smtClean="0">
                <a:latin typeface="Arial" pitchFamily="34" charset="0"/>
                <a:cs typeface="Arial" pitchFamily="34" charset="0"/>
              </a:rPr>
              <a:t>*No predice en determinados tipos de tumores,</a:t>
            </a:r>
          </a:p>
          <a:p>
            <a:pPr>
              <a:buNone/>
            </a:pPr>
            <a:r>
              <a:rPr lang="es-UY" sz="2600" b="1" dirty="0" smtClean="0">
                <a:latin typeface="Arial" pitchFamily="34" charset="0"/>
                <a:cs typeface="Arial" pitchFamily="34" charset="0"/>
              </a:rPr>
              <a:t>  enfermedad avanzada y pobre performance status</a:t>
            </a:r>
          </a:p>
          <a:p>
            <a:pPr>
              <a:buNone/>
            </a:pPr>
            <a:r>
              <a:rPr lang="es-UY" sz="2600" b="1" dirty="0" smtClean="0">
                <a:latin typeface="Arial" pitchFamily="34" charset="0"/>
                <a:cs typeface="Arial" pitchFamily="34" charset="0"/>
              </a:rPr>
              <a:t>*No integra las nuevas </a:t>
            </a:r>
            <a:r>
              <a:rPr lang="es-UY" sz="2600" b="1" dirty="0" err="1" smtClean="0">
                <a:latin typeface="Arial" pitchFamily="34" charset="0"/>
                <a:cs typeface="Arial" pitchFamily="34" charset="0"/>
              </a:rPr>
              <a:t>terapeúticas</a:t>
            </a:r>
            <a:endParaRPr lang="es-UY" sz="2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UY" sz="2600" b="1" dirty="0" smtClean="0">
                <a:latin typeface="Arial" pitchFamily="34" charset="0"/>
                <a:cs typeface="Arial" pitchFamily="34" charset="0"/>
              </a:rPr>
              <a:t>*No integra los </a:t>
            </a:r>
            <a:r>
              <a:rPr lang="es-UY" sz="26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biomarcadores</a:t>
            </a:r>
            <a:endParaRPr lang="es-UY" sz="26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UY" sz="2600" b="1" dirty="0" smtClean="0">
                <a:latin typeface="Arial" pitchFamily="34" charset="0"/>
                <a:cs typeface="Arial" pitchFamily="34" charset="0"/>
              </a:rPr>
              <a:t>                                 </a:t>
            </a:r>
          </a:p>
          <a:p>
            <a:pPr>
              <a:buNone/>
            </a:pPr>
            <a:endParaRPr lang="es-UY" sz="2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UY" sz="2600" b="1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s-UY" sz="2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No están uniformemente estandarizados</a:t>
            </a:r>
          </a:p>
          <a:p>
            <a:pPr>
              <a:buNone/>
            </a:pPr>
            <a:endParaRPr lang="es-UY" dirty="0" smtClean="0"/>
          </a:p>
          <a:p>
            <a:pPr>
              <a:buNone/>
            </a:pPr>
            <a:r>
              <a:rPr lang="es-UY" dirty="0" smtClean="0"/>
              <a:t>                                             </a:t>
            </a:r>
          </a:p>
          <a:p>
            <a:pPr>
              <a:buNone/>
            </a:pPr>
            <a:endParaRPr lang="es-UY" dirty="0" smtClean="0"/>
          </a:p>
        </p:txBody>
      </p:sp>
      <p:sp>
        <p:nvSpPr>
          <p:cNvPr id="5" name="4 Flecha abajo"/>
          <p:cNvSpPr/>
          <p:nvPr/>
        </p:nvSpPr>
        <p:spPr>
          <a:xfrm>
            <a:off x="3707904" y="4365104"/>
            <a:ext cx="2880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s-UY" sz="3200" b="1" dirty="0" smtClean="0">
                <a:effectLst/>
                <a:latin typeface="Arial" pitchFamily="34" charset="0"/>
                <a:cs typeface="Arial" pitchFamily="34" charset="0"/>
              </a:rPr>
              <a:t>        </a:t>
            </a:r>
            <a:r>
              <a:rPr lang="es-UY" sz="3200" b="1" u="sng" dirty="0" smtClean="0">
                <a:effectLst/>
                <a:latin typeface="Arial" pitchFamily="34" charset="0"/>
                <a:cs typeface="Arial" pitchFamily="34" charset="0"/>
              </a:rPr>
              <a:t>Predicción del TEV en el </a:t>
            </a:r>
            <a:r>
              <a:rPr lang="es-UY" sz="3200" b="1" u="sng" dirty="0" err="1" smtClean="0">
                <a:effectLst/>
                <a:latin typeface="Arial" pitchFamily="34" charset="0"/>
                <a:cs typeface="Arial" pitchFamily="34" charset="0"/>
              </a:rPr>
              <a:t>pte</a:t>
            </a:r>
            <a:r>
              <a:rPr lang="es-UY" sz="3200" b="1" u="sng" dirty="0" smtClean="0">
                <a:effectLst/>
                <a:latin typeface="Arial" pitchFamily="34" charset="0"/>
                <a:cs typeface="Arial" pitchFamily="34" charset="0"/>
              </a:rPr>
              <a:t>. con                   </a:t>
            </a:r>
            <a:br>
              <a:rPr lang="es-UY" sz="3200" b="1" u="sng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s-UY" sz="3200" b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s-UY" sz="3200" b="1" u="sng" dirty="0" smtClean="0">
                <a:effectLst/>
                <a:latin typeface="Arial" pitchFamily="34" charset="0"/>
                <a:cs typeface="Arial" pitchFamily="34" charset="0"/>
              </a:rPr>
              <a:t>cáncer: importancia de los </a:t>
            </a:r>
            <a:r>
              <a:rPr lang="es-UY" sz="3200" b="1" u="sng" dirty="0" err="1" smtClean="0">
                <a:effectLst/>
                <a:latin typeface="Arial" pitchFamily="34" charset="0"/>
                <a:cs typeface="Arial" pitchFamily="34" charset="0"/>
              </a:rPr>
              <a:t>biomarcadores</a:t>
            </a:r>
            <a:endParaRPr lang="es-UY" sz="3200" b="1" u="sng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  <a:solidFill>
            <a:schemeClr val="tx2">
              <a:lumMod val="2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      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probabilidad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acumulativa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VTE  </a:t>
            </a:r>
          </a:p>
          <a:p>
            <a:pPr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n = 819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ptes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656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días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seguimiento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7,4% TEV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2400" b="1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score original</a:t>
            </a:r>
            <a:r>
              <a:rPr lang="en-US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                      </a:t>
            </a:r>
            <a:r>
              <a:rPr lang="en-US" sz="2400" b="1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c/</a:t>
            </a:r>
            <a:r>
              <a:rPr lang="en-US" sz="2400" b="1" u="sng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biomarcadores</a:t>
            </a:r>
            <a:endParaRPr lang="en-US" sz="2400" b="1" u="sng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Tipo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tumor,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IMC,Hb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                P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selectina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Recuento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plaq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. y de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leucocitos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D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dímeros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17.7%  score ≥ 3                     35,0%  score ≥ 5  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9.6%   score 2                        10,3%   score 3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3.8%   score 1                          1%     score o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1.5%   score 0                              </a:t>
            </a:r>
            <a:r>
              <a:rPr lang="en-US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HR 25.9%</a:t>
            </a:r>
          </a:p>
          <a:p>
            <a:pPr>
              <a:buNone/>
            </a:pPr>
            <a:endParaRPr lang="es-UY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761621" y="6381328"/>
            <a:ext cx="30588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1400" b="1" dirty="0" err="1" smtClean="0">
                <a:latin typeface="Arial" pitchFamily="34" charset="0"/>
                <a:cs typeface="Arial" pitchFamily="34" charset="0"/>
              </a:rPr>
              <a:t>Blood</a:t>
            </a:r>
            <a:r>
              <a:rPr lang="es-UY" sz="1400" b="1" dirty="0" smtClean="0">
                <a:latin typeface="Arial" pitchFamily="34" charset="0"/>
                <a:cs typeface="Arial" pitchFamily="34" charset="0"/>
              </a:rPr>
              <a:t> 2010 116:5085-5086</a:t>
            </a:r>
            <a:endParaRPr lang="es-UY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399032"/>
          </a:xfrm>
        </p:spPr>
        <p:txBody>
          <a:bodyPr/>
          <a:lstStyle/>
          <a:p>
            <a:r>
              <a:rPr lang="es-UY" sz="3200" b="1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        </a:t>
            </a:r>
            <a:r>
              <a:rPr lang="es-UY" sz="3200" b="1" u="sng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IMPORTANCIA DEL TEMA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4896544"/>
          </a:xfrm>
        </p:spPr>
        <p:txBody>
          <a:bodyPr>
            <a:normAutofit fontScale="85000" lnSpcReduction="20000"/>
          </a:bodyPr>
          <a:lstStyle/>
          <a:p>
            <a:r>
              <a:rPr lang="es-UY" dirty="0" smtClean="0">
                <a:latin typeface="Arial" pitchFamily="34" charset="0"/>
                <a:cs typeface="Arial" pitchFamily="34" charset="0"/>
              </a:rPr>
              <a:t>Constituye un elemento de mal pronóstico</a:t>
            </a:r>
          </a:p>
          <a:p>
            <a:pPr>
              <a:buNone/>
            </a:pPr>
            <a:r>
              <a:rPr lang="es-UY" dirty="0" smtClean="0">
                <a:latin typeface="Arial" pitchFamily="34" charset="0"/>
                <a:cs typeface="Arial" pitchFamily="34" charset="0"/>
              </a:rPr>
              <a:t>     cáncer+ TEV      menor sobrevida a igual </a:t>
            </a:r>
            <a:r>
              <a:rPr lang="es-UY" dirty="0" err="1" smtClean="0">
                <a:latin typeface="Arial" pitchFamily="34" charset="0"/>
                <a:cs typeface="Arial" pitchFamily="34" charset="0"/>
              </a:rPr>
              <a:t>estadío</a:t>
            </a:r>
            <a:endParaRPr lang="es-UY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UY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UY" dirty="0" smtClean="0">
                <a:latin typeface="Arial" pitchFamily="34" charset="0"/>
                <a:cs typeface="Arial" pitchFamily="34" charset="0"/>
              </a:rPr>
              <a:t>                12%     vs      36%  (p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&lt; 0,001)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mortalidad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 2.20</a:t>
            </a:r>
            <a:endParaRPr lang="es-UY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UY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UY" sz="2200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s-UY" sz="2200" dirty="0" err="1" smtClean="0">
                <a:latin typeface="Arial" pitchFamily="34" charset="0"/>
                <a:cs typeface="Arial" pitchFamily="34" charset="0"/>
              </a:rPr>
              <a:t>Sorensen</a:t>
            </a:r>
            <a:r>
              <a:rPr lang="es-UY" sz="2200" dirty="0" smtClean="0">
                <a:latin typeface="Arial" pitchFamily="34" charset="0"/>
                <a:cs typeface="Arial" pitchFamily="34" charset="0"/>
              </a:rPr>
              <a:t> HN </a:t>
            </a:r>
            <a:r>
              <a:rPr lang="es-UY" sz="2200" dirty="0" err="1" smtClean="0">
                <a:latin typeface="Arial" pitchFamily="34" charset="0"/>
                <a:cs typeface="Arial" pitchFamily="34" charset="0"/>
              </a:rPr>
              <a:t>Engl</a:t>
            </a:r>
            <a:r>
              <a:rPr lang="es-UY" sz="2200" dirty="0" smtClean="0">
                <a:latin typeface="Arial" pitchFamily="34" charset="0"/>
                <a:cs typeface="Arial" pitchFamily="34" charset="0"/>
              </a:rPr>
              <a:t> J </a:t>
            </a:r>
            <a:r>
              <a:rPr lang="es-UY" sz="2200" dirty="0" err="1" smtClean="0">
                <a:latin typeface="Arial" pitchFamily="34" charset="0"/>
                <a:cs typeface="Arial" pitchFamily="34" charset="0"/>
              </a:rPr>
              <a:t>Med</a:t>
            </a:r>
            <a:r>
              <a:rPr lang="es-UY" sz="2200" dirty="0" smtClean="0">
                <a:latin typeface="Arial" pitchFamily="34" charset="0"/>
                <a:cs typeface="Arial" pitchFamily="34" charset="0"/>
              </a:rPr>
              <a:t>. 2000 </a:t>
            </a:r>
            <a:r>
              <a:rPr lang="es-UY" sz="2200" dirty="0" err="1" smtClean="0">
                <a:latin typeface="Arial" pitchFamily="34" charset="0"/>
                <a:cs typeface="Arial" pitchFamily="34" charset="0"/>
              </a:rPr>
              <a:t>Dec</a:t>
            </a:r>
            <a:r>
              <a:rPr lang="es-UY" sz="2200" dirty="0" smtClean="0">
                <a:latin typeface="Arial" pitchFamily="34" charset="0"/>
                <a:cs typeface="Arial" pitchFamily="34" charset="0"/>
              </a:rPr>
              <a:t> 21;343(25):1846-50</a:t>
            </a:r>
          </a:p>
          <a:p>
            <a:pPr>
              <a:buNone/>
            </a:pPr>
            <a:endParaRPr lang="es-UY" sz="2400" dirty="0" smtClean="0">
              <a:latin typeface="Arial" pitchFamily="34" charset="0"/>
              <a:cs typeface="Arial" pitchFamily="34" charset="0"/>
            </a:endParaRPr>
          </a:p>
          <a:p>
            <a:endParaRPr lang="es-UY" dirty="0" smtClean="0">
              <a:latin typeface="Arial" pitchFamily="34" charset="0"/>
              <a:cs typeface="Arial" pitchFamily="34" charset="0"/>
            </a:endParaRPr>
          </a:p>
          <a:p>
            <a:r>
              <a:rPr lang="es-UY" dirty="0" smtClean="0">
                <a:latin typeface="Arial" pitchFamily="34" charset="0"/>
                <a:cs typeface="Arial" pitchFamily="34" charset="0"/>
              </a:rPr>
              <a:t>Es un factor de riesgo independiente de mortalidad su presencia durante el 1er año de seguimiento.</a:t>
            </a:r>
          </a:p>
          <a:p>
            <a:pPr>
              <a:buNone/>
            </a:pPr>
            <a:r>
              <a:rPr lang="es-UY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s-UY" sz="2200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s-UY" sz="2200" dirty="0" err="1" smtClean="0">
                <a:latin typeface="Arial" pitchFamily="34" charset="0"/>
                <a:cs typeface="Arial" pitchFamily="34" charset="0"/>
              </a:rPr>
              <a:t>Chew</a:t>
            </a:r>
            <a:r>
              <a:rPr lang="es-UY" sz="2200" dirty="0" smtClean="0">
                <a:latin typeface="Arial" pitchFamily="34" charset="0"/>
                <a:cs typeface="Arial" pitchFamily="34" charset="0"/>
              </a:rPr>
              <a:t> HK </a:t>
            </a:r>
            <a:r>
              <a:rPr lang="es-UY" sz="2200" dirty="0" err="1" smtClean="0">
                <a:latin typeface="Arial" pitchFamily="34" charset="0"/>
                <a:cs typeface="Arial" pitchFamily="34" charset="0"/>
              </a:rPr>
              <a:t>Arch</a:t>
            </a:r>
            <a:r>
              <a:rPr lang="es-UY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UY" sz="2200" dirty="0" err="1" smtClean="0">
                <a:latin typeface="Arial" pitchFamily="34" charset="0"/>
                <a:cs typeface="Arial" pitchFamily="34" charset="0"/>
              </a:rPr>
              <a:t>Intern</a:t>
            </a:r>
            <a:r>
              <a:rPr lang="es-UY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UY" sz="2200" dirty="0" err="1" smtClean="0">
                <a:latin typeface="Arial" pitchFamily="34" charset="0"/>
                <a:cs typeface="Arial" pitchFamily="34" charset="0"/>
              </a:rPr>
              <a:t>Med</a:t>
            </a:r>
            <a:r>
              <a:rPr lang="es-UY" sz="2200" dirty="0" smtClean="0">
                <a:latin typeface="Arial" pitchFamily="34" charset="0"/>
                <a:cs typeface="Arial" pitchFamily="34" charset="0"/>
              </a:rPr>
              <a:t>. 2006 </a:t>
            </a:r>
            <a:r>
              <a:rPr lang="es-UY" sz="2200" dirty="0" err="1" smtClean="0">
                <a:latin typeface="Arial" pitchFamily="34" charset="0"/>
                <a:cs typeface="Arial" pitchFamily="34" charset="0"/>
              </a:rPr>
              <a:t>Feb</a:t>
            </a:r>
            <a:r>
              <a:rPr lang="es-UY" sz="2200" dirty="0" smtClean="0">
                <a:latin typeface="Arial" pitchFamily="34" charset="0"/>
                <a:cs typeface="Arial" pitchFamily="34" charset="0"/>
              </a:rPr>
              <a:t> 27;166(4):458-64</a:t>
            </a:r>
            <a:endParaRPr lang="es-UY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Flecha derecha"/>
          <p:cNvSpPr/>
          <p:nvPr/>
        </p:nvSpPr>
        <p:spPr>
          <a:xfrm>
            <a:off x="2843808" y="1988840"/>
            <a:ext cx="432048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6" name="5 CuadroTexto"/>
          <p:cNvSpPr txBox="1"/>
          <p:nvPr/>
        </p:nvSpPr>
        <p:spPr>
          <a:xfrm>
            <a:off x="5156448" y="67497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U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200" b="1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          </a:t>
            </a:r>
            <a:r>
              <a:rPr lang="es-UY" sz="3200" b="1" u="sng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IMPORTANCIA DEL TEMA</a:t>
            </a:r>
            <a:endParaRPr lang="es-UY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916832"/>
            <a:ext cx="8784976" cy="4572000"/>
          </a:xfrm>
        </p:spPr>
        <p:txBody>
          <a:bodyPr/>
          <a:lstStyle/>
          <a:p>
            <a:r>
              <a:rPr lang="es-UY" dirty="0" smtClean="0">
                <a:latin typeface="Arial" pitchFamily="34" charset="0"/>
                <a:cs typeface="Arial" pitchFamily="34" charset="0"/>
              </a:rPr>
              <a:t>aprox. 10% de los </a:t>
            </a:r>
            <a:r>
              <a:rPr lang="es-UY" dirty="0" err="1" smtClean="0">
                <a:latin typeface="Arial" pitchFamily="34" charset="0"/>
                <a:cs typeface="Arial" pitchFamily="34" charset="0"/>
              </a:rPr>
              <a:t>ptes</a:t>
            </a:r>
            <a:r>
              <a:rPr lang="es-UY" dirty="0" smtClean="0">
                <a:latin typeface="Arial" pitchFamily="34" charset="0"/>
                <a:cs typeface="Arial" pitchFamily="34" charset="0"/>
              </a:rPr>
              <a:t>. con TEV idiopático se diagnostica un neoplasma dentro del 1er o 2do. año.</a:t>
            </a:r>
          </a:p>
          <a:p>
            <a:pPr>
              <a:buNone/>
            </a:pPr>
            <a:endParaRPr lang="es-UY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UY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UY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UY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Hasta donde buscar un neoplasma oculto?</a:t>
            </a:r>
            <a:endParaRPr lang="es-UY" sz="3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3 Flecha abajo"/>
          <p:cNvSpPr/>
          <p:nvPr/>
        </p:nvSpPr>
        <p:spPr>
          <a:xfrm>
            <a:off x="4283968" y="3501008"/>
            <a:ext cx="360040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9280</TotalTime>
  <Words>3420</Words>
  <Application>Microsoft Office PowerPoint</Application>
  <PresentationFormat>Presentación en pantalla (4:3)</PresentationFormat>
  <Paragraphs>568</Paragraphs>
  <Slides>55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55</vt:i4>
      </vt:variant>
    </vt:vector>
  </HeadingPairs>
  <TitlesOfParts>
    <vt:vector size="56" baseType="lpstr">
      <vt:lpstr>Brío</vt:lpstr>
      <vt:lpstr>DIAGNÓSTICO Y MANEJO DE TROMBOSIS EN NEOPLASIAS</vt:lpstr>
      <vt:lpstr>         IMPORTANCIA DEL TEMA</vt:lpstr>
      <vt:lpstr>         IMPORTANCIA DEL TEMA</vt:lpstr>
      <vt:lpstr>Diapositiva 4</vt:lpstr>
      <vt:lpstr>Khorana score de predicción de  VTE asociado a                                 quimioterapia</vt:lpstr>
      <vt:lpstr>    Khorana score de predicción de  VTE             asociado  a quimioterapia</vt:lpstr>
      <vt:lpstr>        Predicción del TEV en el pte. con                     cáncer: importancia de los biomarcadores</vt:lpstr>
      <vt:lpstr>        IMPORTANCIA DEL TEMA</vt:lpstr>
      <vt:lpstr>          IMPORTANCIA DEL TEMA</vt:lpstr>
      <vt:lpstr>Diapositiva 10</vt:lpstr>
      <vt:lpstr>         Screening para neo oculto</vt:lpstr>
      <vt:lpstr>Resultados:</vt:lpstr>
      <vt:lpstr>           Screening para neo oculto</vt:lpstr>
      <vt:lpstr>                   Conclusiones:</vt:lpstr>
      <vt:lpstr>                   Conclusiones:</vt:lpstr>
      <vt:lpstr>                    Conclusiones:</vt:lpstr>
      <vt:lpstr>                    Tratamiento:</vt:lpstr>
      <vt:lpstr>Resultados HBPM vs HnF:</vt:lpstr>
      <vt:lpstr>Resultados </vt:lpstr>
      <vt:lpstr>Resultados </vt:lpstr>
      <vt:lpstr>Recomendaciones</vt:lpstr>
      <vt:lpstr>Problemas en el tratamiento del pte,                     con ETEV y cáncer</vt:lpstr>
      <vt:lpstr>Diapositiva 23</vt:lpstr>
      <vt:lpstr>        Incidencia de sangrado mayor                     RIETE registro</vt:lpstr>
      <vt:lpstr> </vt:lpstr>
      <vt:lpstr>Diapositiva 26</vt:lpstr>
      <vt:lpstr>            Prevención secundaria</vt:lpstr>
      <vt:lpstr>Tratamiento de TEV recurrente en pte                                       con cáncer</vt:lpstr>
      <vt:lpstr>Tratamiento de la trombosis recurrente               en el pte. con cáncer</vt:lpstr>
      <vt:lpstr>AVK y tratamiento de la ETEV en el                                 pte. con cáncer</vt:lpstr>
      <vt:lpstr>Diapositiva 31</vt:lpstr>
      <vt:lpstr>Tratamiento ETEV en pte con cáncer           nuevos anticoagulantes</vt:lpstr>
      <vt:lpstr>Prevención secundaria de trombosis                      Rivaroxaban</vt:lpstr>
      <vt:lpstr>         Tratamiento agudo del TEV                       Dabigatran</vt:lpstr>
      <vt:lpstr>      Prevención secundaria del TEV                       Dabigatran</vt:lpstr>
      <vt:lpstr>Tratamiento ETEV en pte con cáncer           nuevos anticoagulantes</vt:lpstr>
      <vt:lpstr>        Filtro en vena cava inferior                      indicaciones</vt:lpstr>
      <vt:lpstr>Filtro vena cava inferior: PREPIC study</vt:lpstr>
      <vt:lpstr>              Filtro vena cava inferior</vt:lpstr>
      <vt:lpstr>           Filtro vena cava inferior</vt:lpstr>
      <vt:lpstr>  Efecto antineoplásico de los anticoagulantes        </vt:lpstr>
      <vt:lpstr>Sobrevida y HBPM  (FAMOUS) study</vt:lpstr>
      <vt:lpstr>Sobrevida y HBPM  (FAMOUS) study</vt:lpstr>
      <vt:lpstr>Diapositiva 44</vt:lpstr>
      <vt:lpstr>Diapositiva 45</vt:lpstr>
      <vt:lpstr>Anticoagulación y sobrevida</vt:lpstr>
      <vt:lpstr>Anticoagulación y sobrevida</vt:lpstr>
      <vt:lpstr>Conclusiones: anticoagulación              impacto en la sobrevida</vt:lpstr>
      <vt:lpstr>       Anticoagulación y sobrevida</vt:lpstr>
      <vt:lpstr>Anticoagulación y sobrevida</vt:lpstr>
      <vt:lpstr>Diapositiva 51</vt:lpstr>
      <vt:lpstr>Diapositiva 52</vt:lpstr>
      <vt:lpstr>Diapositiva 53</vt:lpstr>
      <vt:lpstr>Conclusiones:</vt:lpstr>
      <vt:lpstr>  XXII Congreso Internacional CLAHT 2011                 Montevideo - Uruguay 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DIAGNÓSTICO Y MANEJO DE TROMBOSIS EN NEOPLASIAS</dc:title>
  <dc:creator>cecilia carrizo</dc:creator>
  <cp:lastModifiedBy>cecilia carrizo</cp:lastModifiedBy>
  <cp:revision>437</cp:revision>
  <dcterms:created xsi:type="dcterms:W3CDTF">2011-05-26T23:19:19Z</dcterms:created>
  <dcterms:modified xsi:type="dcterms:W3CDTF">2011-07-05T22:04:59Z</dcterms:modified>
</cp:coreProperties>
</file>